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4144" r:id="rId3"/>
    <p:sldId id="4145" r:id="rId4"/>
    <p:sldId id="4146" r:id="rId5"/>
    <p:sldId id="4147" r:id="rId6"/>
    <p:sldId id="4148" r:id="rId7"/>
    <p:sldId id="4150" r:id="rId8"/>
    <p:sldId id="4160" r:id="rId9"/>
    <p:sldId id="4152" r:id="rId10"/>
    <p:sldId id="4119" r:id="rId11"/>
    <p:sldId id="257" r:id="rId12"/>
    <p:sldId id="4121" r:id="rId13"/>
    <p:sldId id="4122" r:id="rId14"/>
    <p:sldId id="4124" r:id="rId15"/>
    <p:sldId id="4125" r:id="rId16"/>
    <p:sldId id="4123" r:id="rId17"/>
    <p:sldId id="4126" r:id="rId18"/>
    <p:sldId id="4127" r:id="rId19"/>
    <p:sldId id="4128" r:id="rId20"/>
    <p:sldId id="4129" r:id="rId21"/>
    <p:sldId id="4131" r:id="rId22"/>
    <p:sldId id="4130" r:id="rId23"/>
    <p:sldId id="4133" r:id="rId24"/>
    <p:sldId id="4132" r:id="rId25"/>
    <p:sldId id="4134" r:id="rId26"/>
    <p:sldId id="4136" r:id="rId27"/>
    <p:sldId id="4135" r:id="rId28"/>
    <p:sldId id="4153" r:id="rId29"/>
    <p:sldId id="4141" r:id="rId30"/>
    <p:sldId id="4154" r:id="rId31"/>
    <p:sldId id="4138" r:id="rId32"/>
    <p:sldId id="4140" r:id="rId33"/>
    <p:sldId id="4156" r:id="rId34"/>
    <p:sldId id="4155" r:id="rId35"/>
    <p:sldId id="4159" r:id="rId36"/>
    <p:sldId id="4157" r:id="rId37"/>
    <p:sldId id="559" r:id="rId3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0"/>
    <p:restoredTop sz="96327"/>
  </p:normalViewPr>
  <p:slideViewPr>
    <p:cSldViewPr snapToGrid="0" snapToObjects="1">
      <p:cViewPr>
        <p:scale>
          <a:sx n="126" d="100"/>
          <a:sy n="126" d="100"/>
        </p:scale>
        <p:origin x="960"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37</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19/07/2022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19/07/2022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hyperlink" Target="https://en.wikipedia.org/wiki/Frequency_(statistics)"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en.wikipedia.org/wiki/Binomial_distribution" TargetMode="External"/><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microsoft.com/office/2017/06/relationships/model3d" Target="../media/model3d1.glb"/><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7.png"/><Relationship Id="rId9" Type="http://schemas.microsoft.com/office/2017/06/relationships/model3d" Target="../media/model3d2.glb"/></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emf"/><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microsoft.com/office/2017/06/relationships/model3d" Target="../media/model3d2.glb"/></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3.png"/><Relationship Id="rId7" Type="http://schemas.openxmlformats.org/officeDocument/2006/relationships/image" Target="../media/image56.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17/06/relationships/model3d" Target="../media/model3d2.glb"/></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86.em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cZ34RDn34Ws" TargetMode="External"/><Relationship Id="rId7" Type="http://schemas.openxmlformats.org/officeDocument/2006/relationships/hyperlink" Target="https://www.youtube.com/watch?v=Lutv8c2Kd6Y" TargetMode="External"/><Relationship Id="rId2" Type="http://schemas.openxmlformats.org/officeDocument/2006/relationships/hyperlink" Target="https://www.youtube.com/watch?v=tXU3EPg2cgA"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thebitplay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3395686875"/>
                  </p:ext>
                </p:extLst>
              </p:nvPr>
            </p:nvGraphicFramePr>
            <p:xfrm>
              <a:off x="8348870" y="182880"/>
              <a:ext cx="2713382" cy="6492240"/>
            </p:xfrm>
            <a:graphic>
              <a:graphicData uri="http://schemas.openxmlformats.org/drawingml/2006/table">
                <a:tbl>
                  <a:tblPr firstRow="1" bandRow="1">
                    <a:tableStyleId>{5C22544A-7EE6-4342-B048-85BDC9FD1C3A}</a:tableStyleId>
                  </a:tblPr>
                  <a:tblGrid>
                    <a:gridCol w="1356691">
                      <a:extLst>
                        <a:ext uri="{9D8B030D-6E8A-4147-A177-3AD203B41FA5}">
                          <a16:colId xmlns:a16="http://schemas.microsoft.com/office/drawing/2014/main" val="3081948035"/>
                        </a:ext>
                      </a:extLst>
                    </a:gridCol>
                    <a:gridCol w="1356691">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r h="3204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𝑛</m:t>
                                </m:r>
                              </m:oMath>
                            </m:oMathPara>
                          </a14:m>
                          <a:endParaRPr lang="en-NL" dirty="0"/>
                        </a:p>
                      </a:txBody>
                      <a:tcPr anchor="ctr"/>
                    </a:tc>
                    <a:tc>
                      <a:txBody>
                        <a:bodyPr/>
                        <a:lstStyle/>
                        <a:p>
                          <a:pPr algn="r"/>
                          <a14:m>
                            <m:oMathPara xmlns:m="http://schemas.openxmlformats.org/officeDocument/2006/math">
                              <m:oMathParaPr>
                                <m:jc m:val="right"/>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𝑛</m:t>
                                    </m:r>
                                  </m:sup>
                                </m:sSup>
                              </m:oMath>
                            </m:oMathPara>
                          </a14:m>
                          <a:endParaRPr lang="en-NL" dirty="0"/>
                        </a:p>
                      </a:txBody>
                      <a:tcPr anchor="ctr"/>
                    </a:tc>
                    <a:extLst>
                      <a:ext uri="{0D108BD9-81ED-4DB2-BD59-A6C34878D82A}">
                        <a16:rowId xmlns:a16="http://schemas.microsoft.com/office/drawing/2014/main" val="492193058"/>
                      </a:ext>
                    </a:extLst>
                  </a:tr>
                </a:tbl>
              </a:graphicData>
            </a:graphic>
          </p:graphicFrame>
        </mc:Choice>
        <mc:Fallback>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3395686875"/>
                  </p:ext>
                </p:extLst>
              </p:nvPr>
            </p:nvGraphicFramePr>
            <p:xfrm>
              <a:off x="8348870" y="182880"/>
              <a:ext cx="2713382" cy="6492240"/>
            </p:xfrm>
            <a:graphic>
              <a:graphicData uri="http://schemas.openxmlformats.org/drawingml/2006/table">
                <a:tbl>
                  <a:tblPr firstRow="1" bandRow="1">
                    <a:tableStyleId>{5C22544A-7EE6-4342-B048-85BDC9FD1C3A}</a:tableStyleId>
                  </a:tblPr>
                  <a:tblGrid>
                    <a:gridCol w="1356691">
                      <a:extLst>
                        <a:ext uri="{9D8B030D-6E8A-4147-A177-3AD203B41FA5}">
                          <a16:colId xmlns:a16="http://schemas.microsoft.com/office/drawing/2014/main" val="3081948035"/>
                        </a:ext>
                      </a:extLst>
                    </a:gridCol>
                    <a:gridCol w="1356691">
                      <a:extLst>
                        <a:ext uri="{9D8B030D-6E8A-4147-A177-3AD203B41FA5}">
                          <a16:colId xmlns:a16="http://schemas.microsoft.com/office/drawing/2014/main" val="3197817596"/>
                        </a:ext>
                      </a:extLst>
                    </a:gridCol>
                  </a:tblGrid>
                  <a:tr h="64008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6576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6576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6576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6576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6576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6576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6576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6576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6576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6576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6576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6576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6576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6576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6576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r h="365760">
                    <a:tc>
                      <a:txBody>
                        <a:bodyPr/>
                        <a:lstStyle/>
                        <a:p>
                          <a:endParaRPr lang="en-NL"/>
                        </a:p>
                      </a:txBody>
                      <a:tcPr anchor="ctr">
                        <a:blipFill>
                          <a:blip r:embed="rId3"/>
                          <a:stretch>
                            <a:fillRect l="-926" t="-1672414" r="-100926" b="-6897"/>
                          </a:stretch>
                        </a:blipFill>
                      </a:tcPr>
                    </a:tc>
                    <a:tc>
                      <a:txBody>
                        <a:bodyPr/>
                        <a:lstStyle/>
                        <a:p>
                          <a:endParaRPr lang="en-NL"/>
                        </a:p>
                      </a:txBody>
                      <a:tcPr anchor="ctr">
                        <a:blipFill>
                          <a:blip r:embed="rId3"/>
                          <a:stretch>
                            <a:fillRect l="-101869" t="-1672414" r="-1869" b="-6897"/>
                          </a:stretch>
                        </a:blipFill>
                      </a:tcPr>
                    </a:tc>
                    <a:extLst>
                      <a:ext uri="{0D108BD9-81ED-4DB2-BD59-A6C34878D82A}">
                        <a16:rowId xmlns:a16="http://schemas.microsoft.com/office/drawing/2014/main" val="492193058"/>
                      </a:ext>
                    </a:extLst>
                  </a:tr>
                </a:tbl>
              </a:graphicData>
            </a:graphic>
          </p:graphicFrame>
        </mc:Fallback>
      </mc:AlternateContent>
    </p:spTree>
    <p:extLst>
      <p:ext uri="{BB962C8B-B14F-4D97-AF65-F5344CB8AC3E}">
        <p14:creationId xmlns:p14="http://schemas.microsoft.com/office/powerpoint/2010/main" val="2369079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1414561760"/>
              </p:ext>
            </p:extLst>
          </p:nvPr>
        </p:nvGraphicFramePr>
        <p:xfrm>
          <a:off x="7143658"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mc:Choice xmlns:a14="http://schemas.microsoft.com/office/drawing/2010/main" Requires="a14">
          <p:sp>
            <p:nvSpPr>
              <p:cNvPr id="3" name="Right Arrow 2">
                <a:extLst>
                  <a:ext uri="{FF2B5EF4-FFF2-40B4-BE49-F238E27FC236}">
                    <a16:creationId xmlns:a16="http://schemas.microsoft.com/office/drawing/2014/main" id="{8F514DFB-3365-C9A4-34CD-3D4567980D60}"/>
                  </a:ext>
                </a:extLst>
              </p:cNvPr>
              <p:cNvSpPr/>
              <p:nvPr/>
            </p:nvSpPr>
            <p:spPr>
              <a:xfrm>
                <a:off x="8984976"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8984976" y="2554357"/>
                <a:ext cx="1321903" cy="695739"/>
              </a:xfrm>
              <a:prstGeom prst="rightArrow">
                <a:avLst/>
              </a:prstGeom>
              <a:blipFill>
                <a:blip r:embed="rId2"/>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478080"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=32</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478080" y="1789044"/>
                <a:ext cx="2365512" cy="695739"/>
              </a:xfrm>
              <a:prstGeom prst="rightArrow">
                <a:avLst/>
              </a:prstGeom>
              <a:blipFill>
                <a:blip r:embed="rId3"/>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 name="Left Arrow 4">
                <a:extLst>
                  <a:ext uri="{FF2B5EF4-FFF2-40B4-BE49-F238E27FC236}">
                    <a16:creationId xmlns:a16="http://schemas.microsoft.com/office/drawing/2014/main" id="{12B3E589-8029-B4E8-3E4A-FC42FC4F0E0A}"/>
                  </a:ext>
                </a:extLst>
              </p:cNvPr>
              <p:cNvSpPr/>
              <p:nvPr/>
            </p:nvSpPr>
            <p:spPr>
              <a:xfrm>
                <a:off x="8627166"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627166" y="4025348"/>
                <a:ext cx="2126974" cy="695739"/>
              </a:xfrm>
              <a:prstGeom prst="leftArrow">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57E4693-30A9-045F-E464-6BE8FA042391}"/>
                  </a:ext>
                </a:extLst>
              </p:cNvPr>
              <p:cNvSpPr txBox="1"/>
              <p:nvPr/>
            </p:nvSpPr>
            <p:spPr>
              <a:xfrm>
                <a:off x="2551676" y="1374554"/>
                <a:ext cx="3419086" cy="461665"/>
              </a:xfrm>
              <a:prstGeom prst="rect">
                <a:avLst/>
              </a:prstGeom>
              <a:noFill/>
            </p:spPr>
            <p:txBody>
              <a:bodyPr wrap="square" rtlCol="0">
                <a:spAutoFit/>
              </a:bodyPr>
              <a:lstStyle/>
              <a:p>
                <a:pPr/>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51676" y="1374554"/>
                <a:ext cx="3419086" cy="461665"/>
              </a:xfrm>
              <a:prstGeom prst="rect">
                <a:avLst/>
              </a:prstGeom>
              <a:blipFill>
                <a:blip r:embed="rId5"/>
                <a:stretch>
                  <a:fillRect l="-743" b="-21622"/>
                </a:stretch>
              </a:blipFill>
            </p:spPr>
            <p:txBody>
              <a:bodyPr/>
              <a:lstStyle/>
              <a:p>
                <a:r>
                  <a:rPr lang="en-NL">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multiplications into 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7709271"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248373"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7709271"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248373"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7709271"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248373"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0919610"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CA42B19-CA75-CBB1-A826-A882F886EBAC}"/>
                  </a:ext>
                </a:extLst>
              </p:cNvPr>
              <p:cNvSpPr txBox="1"/>
              <p:nvPr/>
            </p:nvSpPr>
            <p:spPr>
              <a:xfrm>
                <a:off x="10350661" y="965131"/>
                <a:ext cx="643125"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350661" y="965131"/>
                <a:ext cx="643125" cy="461665"/>
              </a:xfrm>
              <a:prstGeom prst="rect">
                <a:avLst/>
              </a:prstGeom>
              <a:blipFill>
                <a:blip r:embed="rId6"/>
                <a:stretch>
                  <a:fillRect/>
                </a:stretch>
              </a:blipFill>
            </p:spPr>
            <p:txBody>
              <a:bodyPr/>
              <a:lstStyle/>
              <a:p>
                <a:r>
                  <a:rPr lang="en-NL">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0919610"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59E7C26-9F63-CE06-A84F-5EC0B76C8CED}"/>
                  </a:ext>
                </a:extLst>
              </p:cNvPr>
              <p:cNvSpPr txBox="1"/>
              <p:nvPr/>
            </p:nvSpPr>
            <p:spPr>
              <a:xfrm>
                <a:off x="10350661" y="1352757"/>
                <a:ext cx="643125"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350661" y="1352757"/>
                <a:ext cx="643125" cy="461665"/>
              </a:xfrm>
              <a:prstGeom prst="rect">
                <a:avLst/>
              </a:prstGeom>
              <a:blipFill>
                <a:blip r:embed="rId7"/>
                <a:stretch>
                  <a:fillRect/>
                </a:stretch>
              </a:blipFill>
            </p:spPr>
            <p:txBody>
              <a:bodyPr/>
              <a:lstStyle/>
              <a:p>
                <a:r>
                  <a:rPr lang="en-NL">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0919610"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D78D22D-E31A-DAC6-7163-061292A6E75A}"/>
                  </a:ext>
                </a:extLst>
              </p:cNvPr>
              <p:cNvSpPr txBox="1"/>
              <p:nvPr/>
            </p:nvSpPr>
            <p:spPr>
              <a:xfrm>
                <a:off x="10350661" y="1740383"/>
                <a:ext cx="643125"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350661" y="1740383"/>
                <a:ext cx="643125" cy="461665"/>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5AB6A16-0D96-FB4A-A45D-0F9B7173010F}"/>
                  </a:ext>
                </a:extLst>
              </p:cNvPr>
              <p:cNvSpPr txBox="1"/>
              <p:nvPr/>
            </p:nvSpPr>
            <p:spPr>
              <a:xfrm>
                <a:off x="892533" y="3352597"/>
                <a:ext cx="47414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512 × 8=</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9</m:t>
                          </m:r>
                        </m:sup>
                      </m:sSup>
                      <m:r>
                        <a:rPr lang="nl-NL" sz="2000" b="0" i="1" smtClean="0">
                          <a:latin typeface="Cambria Math" panose="02040503050406030204" pitchFamily="18" charset="0"/>
                        </a:rPr>
                        <m:t> × </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3</m:t>
                          </m:r>
                        </m:sup>
                      </m:sSup>
                      <m:r>
                        <a:rPr lang="nl-NL" sz="2000" b="0" i="1" smtClean="0">
                          <a:latin typeface="Cambria Math" panose="02040503050406030204" pitchFamily="18" charset="0"/>
                        </a:rPr>
                        <m:t>=</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9+3</m:t>
                          </m:r>
                        </m:sup>
                      </m:sSup>
                      <m:r>
                        <a:rPr lang="nl-NL" sz="2000" b="0" i="1" smtClean="0">
                          <a:latin typeface="Cambria Math" panose="02040503050406030204" pitchFamily="18" charset="0"/>
                        </a:rPr>
                        <m:t>=</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12</m:t>
                          </m:r>
                        </m:sup>
                      </m:sSup>
                      <m:r>
                        <a:rPr lang="nl-NL" sz="2000" b="0" i="1" smtClean="0">
                          <a:latin typeface="Cambria Math" panose="02040503050406030204" pitchFamily="18" charset="0"/>
                        </a:rPr>
                        <m:t>=4096</m:t>
                      </m:r>
                    </m:oMath>
                  </m:oMathPara>
                </a14:m>
                <a:endParaRPr lang="en-NL" sz="2000" dirty="0"/>
              </a:p>
            </p:txBody>
          </p:sp>
        </mc:Choice>
        <mc:Fallback>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892533" y="3352597"/>
                <a:ext cx="4741433" cy="400110"/>
              </a:xfrm>
              <a:prstGeom prst="rect">
                <a:avLst/>
              </a:prstGeom>
              <a:blipFill>
                <a:blip r:embed="rId9"/>
                <a:stretch>
                  <a:fillRect b="-18750"/>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7112015-35DA-E832-734C-0425CBD4E24D}"/>
                  </a:ext>
                </a:extLst>
              </p:cNvPr>
              <p:cNvSpPr txBox="1"/>
              <p:nvPr/>
            </p:nvSpPr>
            <p:spPr>
              <a:xfrm>
                <a:off x="103550" y="4510085"/>
                <a:ext cx="732712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512 × 8</m:t>
                              </m:r>
                            </m:e>
                          </m:d>
                          <m:r>
                            <a:rPr lang="nl-NL" sz="2000" b="0" i="1" smtClean="0">
                              <a:latin typeface="Cambria Math" panose="02040503050406030204" pitchFamily="18" charset="0"/>
                            </a:rPr>
                            <m:t>=</m:t>
                          </m:r>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512</m:t>
                                  </m:r>
                                </m:e>
                              </m:d>
                            </m:e>
                          </m:func>
                          <m:r>
                            <a:rPr lang="nl-NL" sz="2000" b="0" i="1" smtClean="0">
                              <a:latin typeface="Cambria Math" panose="02040503050406030204" pitchFamily="18" charset="0"/>
                            </a:rPr>
                            <m:t>+</m:t>
                          </m:r>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8</m:t>
                                  </m:r>
                                </m:e>
                              </m:d>
                            </m:e>
                          </m:func>
                          <m:r>
                            <a:rPr lang="nl-NL" sz="2000" b="0" i="1" smtClean="0">
                              <a:latin typeface="Cambria Math" panose="02040503050406030204" pitchFamily="18" charset="0"/>
                            </a:rPr>
                            <m:t>=9+3=12</m:t>
                          </m:r>
                        </m:e>
                      </m:func>
                      <m:r>
                        <a:rPr lang="nl-NL" sz="2000" b="0" i="1" smtClean="0">
                          <a:latin typeface="Cambria Math" panose="02040503050406030204" pitchFamily="18" charset="0"/>
                        </a:rPr>
                        <m:t>=</m:t>
                      </m:r>
                      <m:r>
                        <m:rPr>
                          <m:sty m:val="p"/>
                        </m:rPr>
                        <a:rPr lang="nl-NL" sz="2000" b="0" i="0" smtClean="0">
                          <a:latin typeface="Cambria Math" panose="02040503050406030204" pitchFamily="18" charset="0"/>
                        </a:rPr>
                        <m:t>log</m:t>
                      </m:r>
                      <m:r>
                        <a:rPr lang="nl-NL" sz="2000" b="0" i="1" smtClean="0">
                          <a:latin typeface="Cambria Math" panose="02040503050406030204" pitchFamily="18" charset="0"/>
                        </a:rPr>
                        <m:t>⁡(4096) </m:t>
                      </m:r>
                    </m:oMath>
                  </m:oMathPara>
                </a14:m>
                <a:endParaRPr lang="en-NL" sz="2000" dirty="0"/>
              </a:p>
            </p:txBody>
          </p:sp>
        </mc:Choice>
        <mc:Fallback>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103550" y="4510085"/>
                <a:ext cx="7327128" cy="400110"/>
              </a:xfrm>
              <a:prstGeom prst="rect">
                <a:avLst/>
              </a:prstGeom>
              <a:blipFill>
                <a:blip r:embed="rId10"/>
                <a:stretch>
                  <a:fillRect b="-18750"/>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C9DFCE03-53B0-36B0-B108-097CC5508642}"/>
                  </a:ext>
                </a:extLst>
              </p:cNvPr>
              <p:cNvSpPr txBox="1"/>
              <p:nvPr/>
            </p:nvSpPr>
            <p:spPr>
              <a:xfrm>
                <a:off x="723053" y="3830007"/>
                <a:ext cx="4741433" cy="405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𝑎</m:t>
                          </m:r>
                        </m:sup>
                      </m:sSup>
                      <m:r>
                        <a:rPr lang="nl-NL" sz="2000" b="0" i="1" smtClean="0">
                          <a:latin typeface="Cambria Math" panose="02040503050406030204" pitchFamily="18" charset="0"/>
                        </a:rPr>
                        <m:t>×</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𝑏</m:t>
                          </m:r>
                        </m:sup>
                      </m:sSup>
                      <m:r>
                        <a:rPr lang="nl-NL" sz="2000" b="0" i="1" smtClean="0">
                          <a:latin typeface="Cambria Math" panose="02040503050406030204" pitchFamily="18" charset="0"/>
                        </a:rPr>
                        <m:t>=</m:t>
                      </m:r>
                      <m:sSup>
                        <m:sSupPr>
                          <m:ctrlPr>
                            <a:rPr lang="nl-NL" sz="2000" b="0" i="1" smtClean="0">
                              <a:latin typeface="Cambria Math" panose="02040503050406030204" pitchFamily="18" charset="0"/>
                            </a:rPr>
                          </m:ctrlPr>
                        </m:sSupPr>
                        <m:e>
                          <m:r>
                            <a:rPr lang="nl-NL" sz="2000" b="0" i="1" smtClean="0">
                              <a:latin typeface="Cambria Math" panose="02040503050406030204" pitchFamily="18" charset="0"/>
                            </a:rPr>
                            <m:t>2</m:t>
                          </m:r>
                        </m:e>
                        <m:sup>
                          <m:r>
                            <a:rPr lang="nl-NL" sz="2000" b="0" i="1" smtClean="0">
                              <a:latin typeface="Cambria Math" panose="02040503050406030204" pitchFamily="18" charset="0"/>
                            </a:rPr>
                            <m:t>𝑎</m:t>
                          </m:r>
                          <m:r>
                            <a:rPr lang="nl-NL" sz="2000" b="0" i="1" smtClean="0">
                              <a:latin typeface="Cambria Math" panose="02040503050406030204" pitchFamily="18" charset="0"/>
                            </a:rPr>
                            <m:t>+</m:t>
                          </m:r>
                          <m:r>
                            <a:rPr lang="nl-NL" sz="2000" b="0" i="1" smtClean="0">
                              <a:latin typeface="Cambria Math" panose="02040503050406030204" pitchFamily="18" charset="0"/>
                            </a:rPr>
                            <m:t>𝑏</m:t>
                          </m:r>
                        </m:sup>
                      </m:sSup>
                    </m:oMath>
                  </m:oMathPara>
                </a14:m>
                <a:endParaRPr lang="en-NL" sz="2000" dirty="0"/>
              </a:p>
            </p:txBody>
          </p:sp>
        </mc:Choice>
        <mc:Fallback>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723053" y="3830007"/>
                <a:ext cx="4741433" cy="405624"/>
              </a:xfrm>
              <a:prstGeom prst="rect">
                <a:avLst/>
              </a:prstGeom>
              <a:blipFill>
                <a:blip r:embed="rId11"/>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5868FA6-26FE-0C19-CC5A-3C593FE6ACC4}"/>
                  </a:ext>
                </a:extLst>
              </p:cNvPr>
              <p:cNvSpPr txBox="1"/>
              <p:nvPr/>
            </p:nvSpPr>
            <p:spPr>
              <a:xfrm>
                <a:off x="1265532" y="1929668"/>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𝑥</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𝑥</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𝑥</m:t>
                      </m:r>
                    </m:oMath>
                  </m:oMathPara>
                </a14:m>
                <a:endParaRPr lang="nl-NL" sz="2400" b="0" dirty="0"/>
              </a:p>
            </p:txBody>
          </p:sp>
        </mc:Choice>
        <mc:Fallback>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65532" y="1929668"/>
                <a:ext cx="4741433" cy="461665"/>
              </a:xfrm>
              <a:prstGeom prst="rect">
                <a:avLst/>
              </a:prstGeom>
              <a:blipFill>
                <a:blip r:embed="rId12"/>
                <a:stretch>
                  <a:fillRect b="-1621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C244546-2A57-387A-BA54-E731AF21EAA6}"/>
                  </a:ext>
                </a:extLst>
              </p:cNvPr>
              <p:cNvSpPr txBox="1"/>
              <p:nvPr/>
            </p:nvSpPr>
            <p:spPr>
              <a:xfrm>
                <a:off x="723053" y="5064493"/>
                <a:ext cx="474143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𝑐</m:t>
                              </m:r>
                              <m:r>
                                <a:rPr lang="nl-NL" sz="2000" b="0" i="1" smtClean="0">
                                  <a:latin typeface="Cambria Math" panose="02040503050406030204" pitchFamily="18" charset="0"/>
                                </a:rPr>
                                <m:t>×</m:t>
                              </m:r>
                              <m:r>
                                <a:rPr lang="nl-NL" sz="2000" b="0" i="1" smtClean="0">
                                  <a:latin typeface="Cambria Math" panose="02040503050406030204" pitchFamily="18" charset="0"/>
                                </a:rPr>
                                <m:t>𝑑</m:t>
                              </m:r>
                            </m:e>
                          </m:d>
                        </m:e>
                      </m:func>
                      <m:r>
                        <a:rPr lang="nl-NL" sz="2000" b="0" i="1" smtClean="0">
                          <a:latin typeface="Cambria Math" panose="02040503050406030204" pitchFamily="18" charset="0"/>
                        </a:rPr>
                        <m:t>=</m:t>
                      </m:r>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𝑐</m:t>
                              </m:r>
                            </m:e>
                          </m:d>
                        </m:e>
                      </m:func>
                      <m:r>
                        <a:rPr lang="nl-NL" sz="2000" b="0" i="1" smtClean="0">
                          <a:latin typeface="Cambria Math" panose="02040503050406030204" pitchFamily="18" charset="0"/>
                        </a:rPr>
                        <m:t>+</m:t>
                      </m:r>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𝑑</m:t>
                              </m:r>
                            </m:e>
                          </m:d>
                        </m:e>
                      </m:func>
                    </m:oMath>
                  </m:oMathPara>
                </a14:m>
                <a:endParaRPr lang="nl-NL" sz="2000" b="0" dirty="0"/>
              </a:p>
            </p:txBody>
          </p:sp>
        </mc:Choice>
        <mc:Fallback>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723053" y="5064493"/>
                <a:ext cx="4741433" cy="400110"/>
              </a:xfrm>
              <a:prstGeom prst="rect">
                <a:avLst/>
              </a:prstGeom>
              <a:blipFill>
                <a:blip r:embed="rId13"/>
                <a:stretch>
                  <a:fillRect b="-1212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A608DFD-5B8D-6DAF-41D3-54A423FA8395}"/>
                  </a:ext>
                </a:extLst>
              </p:cNvPr>
              <p:cNvSpPr txBox="1"/>
              <p:nvPr/>
            </p:nvSpPr>
            <p:spPr>
              <a:xfrm>
                <a:off x="1488817" y="5590273"/>
                <a:ext cx="4741433" cy="10072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f>
                                <m:fPr>
                                  <m:ctrlPr>
                                    <a:rPr lang="nl-NL" sz="2000" b="0" i="1" smtClean="0">
                                      <a:latin typeface="Cambria Math" panose="02040503050406030204" pitchFamily="18" charset="0"/>
                                    </a:rPr>
                                  </m:ctrlPr>
                                </m:fPr>
                                <m:num>
                                  <m:r>
                                    <a:rPr lang="nl-NL" sz="2000" b="0" i="1" smtClean="0">
                                      <a:latin typeface="Cambria Math" panose="02040503050406030204" pitchFamily="18" charset="0"/>
                                    </a:rPr>
                                    <m:t>1</m:t>
                                  </m:r>
                                </m:num>
                                <m:den>
                                  <m:r>
                                    <a:rPr lang="nl-NL" sz="2000" b="0" i="1" smtClean="0">
                                      <a:latin typeface="Cambria Math" panose="02040503050406030204" pitchFamily="18" charset="0"/>
                                    </a:rPr>
                                    <m:t>𝑑</m:t>
                                  </m:r>
                                </m:den>
                              </m:f>
                            </m:e>
                          </m:d>
                        </m:e>
                      </m:func>
                      <m:r>
                        <a:rPr lang="nl-NL" sz="2000" b="0" i="1" smtClean="0">
                          <a:latin typeface="Cambria Math" panose="02040503050406030204" pitchFamily="18" charset="0"/>
                        </a:rPr>
                        <m:t>=</m:t>
                      </m:r>
                      <m:limLow>
                        <m:limLowPr>
                          <m:ctrlPr>
                            <a:rPr lang="nl-NL" sz="2000" b="0" i="1" smtClean="0">
                              <a:latin typeface="Cambria Math" panose="02040503050406030204" pitchFamily="18" charset="0"/>
                            </a:rPr>
                          </m:ctrlPr>
                        </m:limLowPr>
                        <m:e>
                          <m:groupChr>
                            <m:groupChrPr>
                              <m:chr m:val="⏟"/>
                              <m:ctrlPr>
                                <a:rPr lang="nl-NL" sz="2000" b="0" i="1" smtClean="0">
                                  <a:latin typeface="Cambria Math" panose="02040503050406030204" pitchFamily="18" charset="0"/>
                                </a:rPr>
                              </m:ctrlPr>
                            </m:groupChrPr>
                            <m:e>
                              <m:r>
                                <m:rPr>
                                  <m:sty m:val="p"/>
                                </m:rPr>
                                <a:rPr lang="nl-NL" sz="2000" b="0" i="0" smtClean="0">
                                  <a:latin typeface="Cambria Math" panose="02040503050406030204" pitchFamily="18" charset="0"/>
                                </a:rPr>
                                <m:t>log</m:t>
                              </m:r>
                              <m:r>
                                <a:rPr lang="nl-NL" sz="2000" b="0" i="1" smtClean="0">
                                  <a:latin typeface="Cambria Math" panose="02040503050406030204" pitchFamily="18" charset="0"/>
                                </a:rPr>
                                <m:t>⁡(1)</m:t>
                              </m:r>
                            </m:e>
                          </m:groupChr>
                        </m:e>
                        <m:lim>
                          <m:eqArr>
                            <m:eqArrPr>
                              <m:ctrlPr>
                                <a:rPr lang="nl-NL" sz="2000" b="0" i="1" smtClean="0">
                                  <a:latin typeface="Cambria Math" panose="02040503050406030204" pitchFamily="18" charset="0"/>
                                </a:rPr>
                              </m:ctrlPr>
                            </m:eqArrPr>
                            <m:e/>
                            <m:e>
                              <m:r>
                                <a:rPr lang="nl-NL" sz="2000" b="0" i="1" smtClean="0">
                                  <a:latin typeface="Cambria Math" panose="02040503050406030204" pitchFamily="18" charset="0"/>
                                </a:rPr>
                                <m:t>=0</m:t>
                              </m:r>
                            </m:e>
                          </m:eqArr>
                        </m:lim>
                      </m:limLow>
                      <m:r>
                        <a:rPr lang="nl-NL" sz="2000" b="0" i="1" smtClean="0">
                          <a:latin typeface="Cambria Math" panose="02040503050406030204" pitchFamily="18" charset="0"/>
                        </a:rPr>
                        <m:t>−</m:t>
                      </m:r>
                      <m:func>
                        <m:funcPr>
                          <m:ctrlPr>
                            <a:rPr lang="nl-NL" sz="2000" b="0" i="1" smtClean="0">
                              <a:latin typeface="Cambria Math" panose="02040503050406030204" pitchFamily="18" charset="0"/>
                            </a:rPr>
                          </m:ctrlPr>
                        </m:funcPr>
                        <m:fName>
                          <m:r>
                            <m:rPr>
                              <m:sty m:val="p"/>
                            </m:rPr>
                            <a:rPr lang="nl-NL" sz="2000" b="0" i="0" smtClean="0">
                              <a:latin typeface="Cambria Math" panose="02040503050406030204" pitchFamily="18" charset="0"/>
                            </a:rPr>
                            <m:t>log</m:t>
                          </m:r>
                        </m:fName>
                        <m:e>
                          <m:d>
                            <m:dPr>
                              <m:ctrlPr>
                                <a:rPr lang="nl-NL" sz="2000" b="0" i="1" smtClean="0">
                                  <a:latin typeface="Cambria Math" panose="02040503050406030204" pitchFamily="18" charset="0"/>
                                </a:rPr>
                              </m:ctrlPr>
                            </m:dPr>
                            <m:e>
                              <m:r>
                                <a:rPr lang="nl-NL" sz="2000" b="0" i="1" smtClean="0">
                                  <a:latin typeface="Cambria Math" panose="02040503050406030204" pitchFamily="18" charset="0"/>
                                </a:rPr>
                                <m:t>𝑑</m:t>
                              </m:r>
                            </m:e>
                          </m:d>
                        </m:e>
                      </m:func>
                      <m:r>
                        <a:rPr lang="nl-NL" sz="2000" b="0" i="1" smtClean="0">
                          <a:latin typeface="Cambria Math" panose="02040503050406030204" pitchFamily="18" charset="0"/>
                        </a:rPr>
                        <m:t>=−</m:t>
                      </m:r>
                      <m:r>
                        <m:rPr>
                          <m:sty m:val="p"/>
                        </m:rPr>
                        <a:rPr lang="nl-NL" sz="2000" b="0" i="0" smtClean="0">
                          <a:latin typeface="Cambria Math" panose="02040503050406030204" pitchFamily="18" charset="0"/>
                        </a:rPr>
                        <m:t>log</m:t>
                      </m:r>
                      <m:r>
                        <a:rPr lang="nl-NL" sz="2000" b="0" i="1" smtClean="0">
                          <a:latin typeface="Cambria Math" panose="02040503050406030204" pitchFamily="18" charset="0"/>
                        </a:rPr>
                        <m:t>⁡(</m:t>
                      </m:r>
                      <m:r>
                        <a:rPr lang="nl-NL" sz="2000" b="0" i="1" smtClean="0">
                          <a:latin typeface="Cambria Math" panose="02040503050406030204" pitchFamily="18" charset="0"/>
                        </a:rPr>
                        <m:t>𝑑</m:t>
                      </m:r>
                      <m:r>
                        <a:rPr lang="nl-NL" sz="2000" b="0" i="1" smtClean="0">
                          <a:latin typeface="Cambria Math" panose="02040503050406030204" pitchFamily="18" charset="0"/>
                        </a:rPr>
                        <m:t>)</m:t>
                      </m:r>
                    </m:oMath>
                  </m:oMathPara>
                </a14:m>
                <a:endParaRPr lang="nl-NL" sz="2000" b="0" dirty="0"/>
              </a:p>
            </p:txBody>
          </p:sp>
        </mc:Choice>
        <mc:Fallback>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1488817" y="5590273"/>
                <a:ext cx="4741433" cy="1007263"/>
              </a:xfrm>
              <a:prstGeom prst="rect">
                <a:avLst/>
              </a:prstGeom>
              <a:blipFill>
                <a:blip r:embed="rId14"/>
                <a:stretch>
                  <a:fillRect b="-2500"/>
                </a:stretch>
              </a:blipFill>
            </p:spPr>
            <p:txBody>
              <a:bodyPr/>
              <a:lstStyle/>
              <a:p>
                <a:r>
                  <a:rPr lang="en-NL">
                    <a:noFill/>
                  </a:rPr>
                  <a:t> </a:t>
                </a:r>
              </a:p>
            </p:txBody>
          </p:sp>
        </mc:Fallback>
      </mc:AlternateContent>
    </p:spTree>
    <p:extLst>
      <p:ext uri="{BB962C8B-B14F-4D97-AF65-F5344CB8AC3E}">
        <p14:creationId xmlns:p14="http://schemas.microsoft.com/office/powerpoint/2010/main" val="297632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nvGraphicFramePr>
        <p:xfrm>
          <a:off x="7143658"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mc:Choice xmlns:a14="http://schemas.microsoft.com/office/drawing/2010/main" Requires="a14">
          <p:sp>
            <p:nvSpPr>
              <p:cNvPr id="3" name="Right Arrow 2">
                <a:extLst>
                  <a:ext uri="{FF2B5EF4-FFF2-40B4-BE49-F238E27FC236}">
                    <a16:creationId xmlns:a16="http://schemas.microsoft.com/office/drawing/2014/main" id="{8F514DFB-3365-C9A4-34CD-3D4567980D60}"/>
                  </a:ext>
                </a:extLst>
              </p:cNvPr>
              <p:cNvSpPr/>
              <p:nvPr/>
            </p:nvSpPr>
            <p:spPr>
              <a:xfrm>
                <a:off x="8984976"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8984976" y="2554357"/>
                <a:ext cx="1321903" cy="695739"/>
              </a:xfrm>
              <a:prstGeom prst="rightArrow">
                <a:avLst/>
              </a:prstGeom>
              <a:blipFill>
                <a:blip r:embed="rId2"/>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478080"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=32</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478080" y="1789044"/>
                <a:ext cx="2365512" cy="695739"/>
              </a:xfrm>
              <a:prstGeom prst="rightArrow">
                <a:avLst/>
              </a:prstGeom>
              <a:blipFill>
                <a:blip r:embed="rId3"/>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 name="Left Arrow 4">
                <a:extLst>
                  <a:ext uri="{FF2B5EF4-FFF2-40B4-BE49-F238E27FC236}">
                    <a16:creationId xmlns:a16="http://schemas.microsoft.com/office/drawing/2014/main" id="{12B3E589-8029-B4E8-3E4A-FC42FC4F0E0A}"/>
                  </a:ext>
                </a:extLst>
              </p:cNvPr>
              <p:cNvSpPr/>
              <p:nvPr/>
            </p:nvSpPr>
            <p:spPr>
              <a:xfrm>
                <a:off x="8627166"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627166" y="4025348"/>
                <a:ext cx="2126974" cy="695739"/>
              </a:xfrm>
              <a:prstGeom prst="leftArrow">
                <a:avLst/>
              </a:prstGeom>
              <a:blipFill>
                <a:blip r:embed="rId4"/>
                <a:stretch>
                  <a:fillRect/>
                </a:stretch>
              </a:blipFill>
            </p:spPr>
            <p:txBody>
              <a:bodyPr/>
              <a:lstStyle/>
              <a:p>
                <a:r>
                  <a:rPr lang="en-NL">
                    <a:noFill/>
                  </a:rPr>
                  <a:t> </a:t>
                </a:r>
              </a:p>
            </p:txBody>
          </p:sp>
        </mc:Fallback>
      </mc:AlternateContent>
      <p:sp>
        <p:nvSpPr>
          <p:cNvPr id="11" name="Curved Right Arrow 10">
            <a:extLst>
              <a:ext uri="{FF2B5EF4-FFF2-40B4-BE49-F238E27FC236}">
                <a16:creationId xmlns:a16="http://schemas.microsoft.com/office/drawing/2014/main" id="{7F87E992-BBB5-5D65-B6B8-A8E109A77580}"/>
              </a:ext>
            </a:extLst>
          </p:cNvPr>
          <p:cNvSpPr/>
          <p:nvPr/>
        </p:nvSpPr>
        <p:spPr>
          <a:xfrm>
            <a:off x="7709271"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248373"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7709271"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248373"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7709271"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248373"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0919610"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CA42B19-CA75-CBB1-A826-A882F886EBAC}"/>
                  </a:ext>
                </a:extLst>
              </p:cNvPr>
              <p:cNvSpPr txBox="1"/>
              <p:nvPr/>
            </p:nvSpPr>
            <p:spPr>
              <a:xfrm>
                <a:off x="10350661"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350661" y="965131"/>
                <a:ext cx="643125" cy="461665"/>
              </a:xfrm>
              <a:prstGeom prst="rect">
                <a:avLst/>
              </a:prstGeom>
              <a:blipFill>
                <a:blip r:embed="rId5"/>
                <a:stretch>
                  <a:fillRect/>
                </a:stretch>
              </a:blipFill>
            </p:spPr>
            <p:txBody>
              <a:bodyPr/>
              <a:lstStyle/>
              <a:p>
                <a:r>
                  <a:rPr lang="en-NL">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0919610"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59E7C26-9F63-CE06-A84F-5EC0B76C8CED}"/>
                  </a:ext>
                </a:extLst>
              </p:cNvPr>
              <p:cNvSpPr txBox="1"/>
              <p:nvPr/>
            </p:nvSpPr>
            <p:spPr>
              <a:xfrm>
                <a:off x="10350661"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350661" y="1352757"/>
                <a:ext cx="643125" cy="461665"/>
              </a:xfrm>
              <a:prstGeom prst="rect">
                <a:avLst/>
              </a:prstGeom>
              <a:blipFill>
                <a:blip r:embed="rId6"/>
                <a:stretch>
                  <a:fillRect/>
                </a:stretch>
              </a:blipFill>
            </p:spPr>
            <p:txBody>
              <a:bodyPr/>
              <a:lstStyle/>
              <a:p>
                <a:r>
                  <a:rPr lang="en-NL">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0919610"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D78D22D-E31A-DAC6-7163-061292A6E75A}"/>
                  </a:ext>
                </a:extLst>
              </p:cNvPr>
              <p:cNvSpPr txBox="1"/>
              <p:nvPr/>
            </p:nvSpPr>
            <p:spPr>
              <a:xfrm>
                <a:off x="10350661"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350661" y="1740383"/>
                <a:ext cx="643125" cy="461665"/>
              </a:xfrm>
              <a:prstGeom prst="rect">
                <a:avLst/>
              </a:prstGeom>
              <a:blipFill>
                <a:blip r:embed="rId7"/>
                <a:stretch>
                  <a:fillRect/>
                </a:stretch>
              </a:blipFill>
            </p:spPr>
            <p:txBody>
              <a:bodyPr/>
              <a:lstStyle/>
              <a:p>
                <a:r>
                  <a:rPr lang="en-NL">
                    <a:noFill/>
                  </a:rPr>
                  <a:t> </a:t>
                </a:r>
              </a:p>
            </p:txBody>
          </p:sp>
        </mc:Fallback>
      </mc:AlternateContent>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7905" y="1470991"/>
            <a:ext cx="4603860" cy="34528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18" y="1321904"/>
            <a:ext cx="4731027" cy="354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59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2"/>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736" y="1770352"/>
            <a:ext cx="2635762" cy="197682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7538" y="1620129"/>
            <a:ext cx="3699480" cy="277461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5356" y="85843"/>
            <a:ext cx="3045740" cy="22843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4032426"/>
                <a:ext cx="8679000" cy="2375587"/>
              </a:xfrm>
              <a:prstGeom prst="rect">
                <a:avLst/>
              </a:prstGeom>
              <a:noFill/>
            </p:spPr>
            <p:txBody>
              <a:bodyPr wrap="square" rtlCol="0">
                <a:spAutoFit/>
              </a:bodyPr>
              <a:lstStyle/>
              <a:p>
                <a:r>
                  <a:rPr lang="en-NL" sz="2400" b="1" dirty="0"/>
                  <a:t>More complicated examples:</a:t>
                </a:r>
              </a:p>
              <a:p>
                <a:pPr marL="285750" indent="-285750">
                  <a:buFont typeface="Arial" panose="020B0604020202020204" pitchFamily="34" charset="0"/>
                  <a:buChar char="•"/>
                </a:pPr>
                <a:r>
                  <a:rPr lang="nl-NL" sz="2400" dirty="0" err="1">
                    <a:hlinkClick r:id="rId6"/>
                  </a:rPr>
                  <a:t>Binomial</a:t>
                </a:r>
                <a:r>
                  <a:rPr lang="nl-NL" sz="2400" dirty="0">
                    <a:hlinkClick r:id="rId6"/>
                  </a:rPr>
                  <a:t> </a:t>
                </a:r>
                <a:r>
                  <a:rPr lang="nl-NL" sz="2400" dirty="0" err="1">
                    <a:hlinkClick r:id="rId6"/>
                  </a:rPr>
                  <a:t>distribution</a:t>
                </a:r>
                <a:r>
                  <a:rPr lang="en-NL" sz="2400" dirty="0"/>
                  <a:t>: </a:t>
                </a:r>
                <a14:m>
                  <m:oMath xmlns:m="http://schemas.openxmlformats.org/officeDocument/2006/math">
                    <m:d>
                      <m:dPr>
                        <m:begChr m:val="["/>
                        <m:endChr m:val="]"/>
                        <m:ctrlPr>
                          <a:rPr lang="en-NL" sz="2400" i="1" dirty="0" smtClean="0">
                            <a:latin typeface="Cambria Math" panose="02040503050406030204" pitchFamily="18" charset="0"/>
                          </a:rPr>
                        </m:ctrlPr>
                      </m:dPr>
                      <m:e>
                        <m:r>
                          <a:rPr lang="nl-NL" sz="2400" b="0" i="1" dirty="0" smtClean="0">
                            <a:latin typeface="Cambria Math" panose="02040503050406030204" pitchFamily="18" charset="0"/>
                          </a:rPr>
                          <m:t>𝐵</m:t>
                        </m:r>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𝑛</m:t>
                            </m:r>
                            <m:r>
                              <a:rPr lang="nl-NL" sz="2400" b="0" i="1" dirty="0" smtClean="0">
                                <a:latin typeface="Cambria Math" panose="02040503050406030204" pitchFamily="18" charset="0"/>
                              </a:rPr>
                              <m:t>,</m:t>
                            </m:r>
                            <m:r>
                              <a:rPr lang="nl-NL" sz="2400" b="0" i="1" dirty="0" smtClean="0">
                                <a:latin typeface="Cambria Math" panose="02040503050406030204" pitchFamily="18" charset="0"/>
                              </a:rPr>
                              <m:t>𝑝</m:t>
                            </m:r>
                            <m:r>
                              <a:rPr lang="nl-NL" sz="2400" b="0" i="1" dirty="0" smtClean="0">
                                <a:latin typeface="Cambria Math" panose="02040503050406030204" pitchFamily="18" charset="0"/>
                              </a:rPr>
                              <m:t>,0</m:t>
                            </m:r>
                          </m:e>
                        </m:d>
                        <m:r>
                          <a:rPr lang="nl-NL" sz="2400" b="0" i="1" dirty="0" smtClean="0">
                            <a:latin typeface="Cambria Math" panose="02040503050406030204" pitchFamily="18" charset="0"/>
                          </a:rPr>
                          <m:t>,</m:t>
                        </m:r>
                        <m:r>
                          <a:rPr lang="nl-NL" sz="2400" b="0" i="1" dirty="0" smtClean="0">
                            <a:latin typeface="Cambria Math" panose="02040503050406030204" pitchFamily="18" charset="0"/>
                          </a:rPr>
                          <m:t>𝐵</m:t>
                        </m:r>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𝑛</m:t>
                            </m:r>
                            <m:r>
                              <a:rPr lang="nl-NL" sz="2400" b="0" i="1" dirty="0" smtClean="0">
                                <a:latin typeface="Cambria Math" panose="02040503050406030204" pitchFamily="18" charset="0"/>
                              </a:rPr>
                              <m:t>,</m:t>
                            </m:r>
                            <m:r>
                              <a:rPr lang="nl-NL" sz="2400" b="0" i="1" dirty="0" smtClean="0">
                                <a:latin typeface="Cambria Math" panose="02040503050406030204" pitchFamily="18" charset="0"/>
                              </a:rPr>
                              <m:t>𝑝</m:t>
                            </m:r>
                            <m:r>
                              <a:rPr lang="nl-NL" sz="2400" b="0" i="1" dirty="0" smtClean="0">
                                <a:latin typeface="Cambria Math" panose="02040503050406030204" pitchFamily="18" charset="0"/>
                              </a:rPr>
                              <m:t>,1</m:t>
                            </m:r>
                          </m:e>
                        </m:d>
                        <m:r>
                          <a:rPr lang="nl-NL" sz="2400" b="0" i="1" dirty="0" smtClean="0">
                            <a:latin typeface="Cambria Math" panose="02040503050406030204" pitchFamily="18" charset="0"/>
                          </a:rPr>
                          <m:t>, …, </m:t>
                        </m:r>
                        <m:r>
                          <a:rPr lang="nl-NL" sz="2400" b="0" i="1" dirty="0" smtClean="0">
                            <a:latin typeface="Cambria Math" panose="02040503050406030204" pitchFamily="18" charset="0"/>
                          </a:rPr>
                          <m:t>𝐵</m:t>
                        </m:r>
                        <m:r>
                          <a:rPr lang="nl-NL" sz="2400" b="0" i="1" dirty="0" smtClean="0">
                            <a:latin typeface="Cambria Math" panose="02040503050406030204" pitchFamily="18" charset="0"/>
                          </a:rPr>
                          <m:t>(</m:t>
                        </m:r>
                        <m:r>
                          <a:rPr lang="nl-NL" sz="2400" b="0" i="1" dirty="0" smtClean="0">
                            <a:latin typeface="Cambria Math" panose="02040503050406030204" pitchFamily="18" charset="0"/>
                          </a:rPr>
                          <m:t>𝑛</m:t>
                        </m:r>
                        <m:r>
                          <a:rPr lang="nl-NL" sz="2400" b="0" i="1" dirty="0" smtClean="0">
                            <a:latin typeface="Cambria Math" panose="02040503050406030204" pitchFamily="18" charset="0"/>
                          </a:rPr>
                          <m:t>,</m:t>
                        </m:r>
                        <m:r>
                          <a:rPr lang="nl-NL" sz="2400" b="0" i="1" dirty="0" smtClean="0">
                            <a:latin typeface="Cambria Math" panose="02040503050406030204" pitchFamily="18" charset="0"/>
                          </a:rPr>
                          <m:t>𝑝</m:t>
                        </m:r>
                        <m:r>
                          <a:rPr lang="nl-NL" sz="2400" b="0" i="1" dirty="0" smtClean="0">
                            <a:latin typeface="Cambria Math" panose="02040503050406030204" pitchFamily="18" charset="0"/>
                          </a:rPr>
                          <m:t>,</m:t>
                        </m:r>
                        <m:r>
                          <a:rPr lang="nl-NL" sz="2400" b="0" i="1" dirty="0" smtClean="0">
                            <a:latin typeface="Cambria Math" panose="02040503050406030204" pitchFamily="18" charset="0"/>
                          </a:rPr>
                          <m:t>𝑛</m:t>
                        </m:r>
                        <m:r>
                          <a:rPr lang="nl-NL" sz="2400" b="0" i="1" dirty="0" smtClean="0">
                            <a:latin typeface="Cambria Math" panose="02040503050406030204" pitchFamily="18" charset="0"/>
                          </a:rPr>
                          <m:t>)</m:t>
                        </m:r>
                      </m:e>
                    </m:d>
                  </m:oMath>
                </a14:m>
                <a:r>
                  <a:rPr lang="nl-NL" sz="2400" b="0" dirty="0"/>
                  <a:t> </a:t>
                </a:r>
                <a:r>
                  <a:rPr lang="nl-NL" sz="2400" b="0" dirty="0" err="1"/>
                  <a:t>where</a:t>
                </a:r>
                <a:r>
                  <a:rPr lang="nl-NL" sz="2400" b="0" dirty="0"/>
                  <a:t> </a:t>
                </a:r>
                <a14:m>
                  <m:oMath xmlns:m="http://schemas.openxmlformats.org/officeDocument/2006/math">
                    <m:r>
                      <a:rPr lang="nl-NL" sz="2400" b="0" i="1" smtClean="0">
                        <a:latin typeface="Cambria Math" panose="02040503050406030204" pitchFamily="18" charset="0"/>
                      </a:rPr>
                      <m:t>𝐵</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𝑛</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r>
                          <a:rPr lang="nl-NL" sz="2400" b="0" i="1" smtClean="0">
                            <a:latin typeface="Cambria Math" panose="02040503050406030204" pitchFamily="18" charset="0"/>
                          </a:rPr>
                          <m:t>𝑘</m:t>
                        </m:r>
                      </m:e>
                    </m:d>
                    <m:r>
                      <a:rPr lang="nl-NL" sz="2400" b="0" i="1" smtClean="0">
                        <a:latin typeface="Cambria Math" panose="02040503050406030204" pitchFamily="18" charset="0"/>
                      </a:rPr>
                      <m:t>≝</m:t>
                    </m:r>
                    <m:d>
                      <m:dPr>
                        <m:ctrlPr>
                          <a:rPr lang="nl-NL" sz="2400" b="0" i="1" smtClean="0">
                            <a:latin typeface="Cambria Math" panose="02040503050406030204" pitchFamily="18" charset="0"/>
                          </a:rPr>
                        </m:ctrlPr>
                      </m:dPr>
                      <m:e>
                        <m:f>
                          <m:fPr>
                            <m:type m:val="noBar"/>
                            <m:ctrlPr>
                              <a:rPr lang="nl-NL" sz="2400" b="0" i="1" smtClean="0">
                                <a:latin typeface="Cambria Math" panose="02040503050406030204" pitchFamily="18" charset="0"/>
                              </a:rPr>
                            </m:ctrlPr>
                          </m:fPr>
                          <m:num>
                            <m:r>
                              <a:rPr lang="nl-NL" sz="2400" b="0" i="1" smtClean="0">
                                <a:latin typeface="Cambria Math" panose="02040503050406030204" pitchFamily="18" charset="0"/>
                              </a:rPr>
                              <m:t>𝑛</m:t>
                            </m:r>
                          </m:num>
                          <m:den>
                            <m:r>
                              <a:rPr lang="nl-NL" sz="2400" b="0" i="1" smtClean="0">
                                <a:latin typeface="Cambria Math" panose="02040503050406030204" pitchFamily="18" charset="0"/>
                              </a:rPr>
                              <m:t>𝑘</m:t>
                            </m:r>
                          </m:den>
                        </m:f>
                      </m:e>
                    </m:d>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𝑝</m:t>
                        </m:r>
                      </m:e>
                      <m:sup>
                        <m:r>
                          <a:rPr lang="nl-NL" sz="2400" b="0" i="1" smtClean="0">
                            <a:latin typeface="Cambria Math" panose="02040503050406030204" pitchFamily="18" charset="0"/>
                          </a:rPr>
                          <m:t>𝑘</m:t>
                        </m:r>
                      </m:sup>
                    </m:sSup>
                    <m:sSup>
                      <m:sSupPr>
                        <m:ctrlPr>
                          <a:rPr lang="nl-NL" sz="2400" b="0" i="1" smtClean="0">
                            <a:latin typeface="Cambria Math" panose="02040503050406030204" pitchFamily="18" charset="0"/>
                          </a:rPr>
                        </m:ctrlPr>
                      </m:sSupPr>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r>
                              <a:rPr lang="nl-NL" sz="2400" b="0" i="1" smtClean="0">
                                <a:latin typeface="Cambria Math" panose="02040503050406030204" pitchFamily="18" charset="0"/>
                              </a:rPr>
                              <m:t>𝑝</m:t>
                            </m:r>
                          </m:e>
                        </m:d>
                      </m:e>
                      <m:sup>
                        <m:r>
                          <a:rPr lang="nl-NL" sz="2400" b="0" i="1" smtClean="0">
                            <a:latin typeface="Cambria Math" panose="02040503050406030204" pitchFamily="18" charset="0"/>
                          </a:rPr>
                          <m:t>𝑛</m:t>
                        </m:r>
                        <m:r>
                          <a:rPr lang="nl-NL" sz="2400" b="0" i="1" smtClean="0">
                            <a:latin typeface="Cambria Math" panose="02040503050406030204" pitchFamily="18" charset="0"/>
                          </a:rPr>
                          <m:t>−</m:t>
                        </m:r>
                        <m:r>
                          <a:rPr lang="nl-NL" sz="2400" b="0" i="1" smtClean="0">
                            <a:latin typeface="Cambria Math" panose="02040503050406030204" pitchFamily="18" charset="0"/>
                          </a:rPr>
                          <m:t>𝑘</m:t>
                        </m:r>
                      </m:sup>
                    </m:sSup>
                  </m:oMath>
                </a14:m>
                <a:r>
                  <a:rPr lang="nl-NL" sz="2400" dirty="0"/>
                  <a:t> is </a:t>
                </a:r>
                <a:r>
                  <a:rPr lang="nl-NL" sz="2400" dirty="0" err="1"/>
                  <a:t>the</a:t>
                </a:r>
                <a:r>
                  <a:rPr lang="nl-NL" sz="2400" dirty="0"/>
                  <a:t> </a:t>
                </a:r>
                <a:r>
                  <a:rPr lang="nl-NL" sz="2400" dirty="0" err="1"/>
                  <a:t>probability</a:t>
                </a:r>
                <a:r>
                  <a:rPr lang="nl-NL" sz="2400" dirty="0"/>
                  <a:t> </a:t>
                </a:r>
                <a:r>
                  <a:rPr lang="nl-NL" sz="2400" dirty="0" err="1"/>
                  <a:t>to</a:t>
                </a:r>
                <a:r>
                  <a:rPr lang="nl-NL" sz="2400" dirty="0"/>
                  <a:t> </a:t>
                </a:r>
                <a:r>
                  <a:rPr lang="nl-NL" sz="2400" dirty="0" err="1"/>
                  <a:t>obtain</a:t>
                </a:r>
                <a:r>
                  <a:rPr lang="nl-NL" sz="2400" dirty="0"/>
                  <a:t>  </a:t>
                </a:r>
                <a:r>
                  <a:rPr lang="nl-NL" sz="2400" dirty="0" err="1"/>
                  <a:t>exactly</a:t>
                </a:r>
                <a:r>
                  <a:rPr lang="nl-NL" sz="2400" dirty="0"/>
                  <a:t> </a:t>
                </a:r>
                <a14:m>
                  <m:oMath xmlns:m="http://schemas.openxmlformats.org/officeDocument/2006/math">
                    <m:r>
                      <a:rPr lang="nl-NL" sz="2400" i="1" dirty="0" smtClean="0">
                        <a:latin typeface="Cambria Math" panose="02040503050406030204" pitchFamily="18" charset="0"/>
                      </a:rPr>
                      <m:t>𝑘</m:t>
                    </m:r>
                  </m:oMath>
                </a14:m>
                <a:r>
                  <a:rPr lang="nl-NL" sz="2400" dirty="0"/>
                  <a:t> </a:t>
                </a:r>
                <a:r>
                  <a:rPr lang="nl-NL" sz="2400" dirty="0" err="1"/>
                  <a:t>heads</a:t>
                </a:r>
                <a:r>
                  <a:rPr lang="nl-NL" sz="2400" dirty="0"/>
                  <a:t> </a:t>
                </a:r>
                <a:r>
                  <a:rPr lang="nl-NL" sz="2400" dirty="0" err="1"/>
                  <a:t>when</a:t>
                </a:r>
                <a:r>
                  <a:rPr lang="nl-NL" sz="2400" dirty="0"/>
                  <a:t> </a:t>
                </a:r>
                <a14:m>
                  <m:oMath xmlns:m="http://schemas.openxmlformats.org/officeDocument/2006/math">
                    <m:r>
                      <a:rPr lang="nl-NL" sz="2400" i="1" dirty="0" smtClean="0">
                        <a:latin typeface="Cambria Math" panose="02040503050406030204" pitchFamily="18" charset="0"/>
                      </a:rPr>
                      <m:t>𝑛</m:t>
                    </m:r>
                  </m:oMath>
                </a14:m>
                <a:r>
                  <a:rPr lang="nl-NL" sz="2400" dirty="0"/>
                  <a:t> </a:t>
                </a:r>
                <a:r>
                  <a:rPr lang="nl-NL" sz="2400" dirty="0" err="1"/>
                  <a:t>times</a:t>
                </a:r>
                <a:r>
                  <a:rPr lang="nl-NL" sz="2400" dirty="0"/>
                  <a:t> flipping a </a:t>
                </a:r>
                <a:r>
                  <a:rPr lang="nl-NL" sz="2400" dirty="0" err="1"/>
                  <a:t>coin</a:t>
                </a:r>
                <a:r>
                  <a:rPr lang="nl-NL" sz="2400" dirty="0"/>
                  <a:t> </a:t>
                </a:r>
                <a:r>
                  <a:rPr lang="nl-NL" sz="2400" dirty="0" err="1"/>
                  <a:t>with</a:t>
                </a:r>
                <a:r>
                  <a:rPr lang="nl-NL" sz="2400" dirty="0"/>
                  <a:t> bias </a:t>
                </a:r>
                <a14:m>
                  <m:oMath xmlns:m="http://schemas.openxmlformats.org/officeDocument/2006/math">
                    <m:r>
                      <a:rPr lang="nl-NL" sz="2400" i="1" dirty="0" smtClean="0">
                        <a:latin typeface="Cambria Math" panose="02040503050406030204" pitchFamily="18" charset="0"/>
                      </a:rPr>
                      <m:t>𝑝</m:t>
                    </m:r>
                  </m:oMath>
                </a14:m>
                <a:r>
                  <a:rPr lang="nl-NL" sz="2400" dirty="0"/>
                  <a:t>. </a:t>
                </a:r>
              </a:p>
              <a:p>
                <a:pPr marL="285750" indent="-285750">
                  <a:buFont typeface="Arial" panose="020B0604020202020204" pitchFamily="34" charset="0"/>
                  <a:buChar char="•"/>
                </a:pPr>
                <a:r>
                  <a:rPr lang="nl-NL" sz="2400" dirty="0">
                    <a:hlinkClick r:id="rId7"/>
                  </a:rPr>
                  <a:t>Frequencies</a:t>
                </a:r>
                <a:r>
                  <a:rPr lang="nl-NL" sz="2400" dirty="0"/>
                  <a:t>: </a:t>
                </a:r>
                <a:r>
                  <a:rPr lang="nl-NL" sz="2400" dirty="0" err="1"/>
                  <a:t>count</a:t>
                </a:r>
                <a:r>
                  <a:rPr lang="nl-NL" sz="2400" dirty="0"/>
                  <a:t> </a:t>
                </a:r>
                <a:r>
                  <a:rPr lang="nl-NL" sz="2400" dirty="0" err="1"/>
                  <a:t>the</a:t>
                </a:r>
                <a:r>
                  <a:rPr lang="nl-NL" sz="2400" dirty="0"/>
                  <a:t> </a:t>
                </a:r>
                <a:r>
                  <a:rPr lang="nl-NL" sz="2400" dirty="0" err="1"/>
                  <a:t>number</a:t>
                </a:r>
                <a:r>
                  <a:rPr lang="nl-NL" sz="2400" dirty="0"/>
                  <a:t> of </a:t>
                </a:r>
                <a:r>
                  <a:rPr lang="nl-NL" sz="2400" dirty="0" err="1"/>
                  <a:t>occurrences</a:t>
                </a:r>
                <a:r>
                  <a:rPr lang="nl-NL" sz="2400" dirty="0"/>
                  <a:t> </a:t>
                </a:r>
                <a:r>
                  <a:rPr lang="nl-NL" sz="2400" dirty="0" err="1"/>
                  <a:t>and</a:t>
                </a:r>
                <a:r>
                  <a:rPr lang="nl-NL" sz="2400" dirty="0"/>
                  <a:t> </a:t>
                </a:r>
                <a:r>
                  <a:rPr lang="nl-NL" sz="2400" dirty="0" err="1"/>
                  <a:t>divide</a:t>
                </a:r>
                <a:r>
                  <a:rPr lang="nl-NL" sz="2400" dirty="0"/>
                  <a:t> </a:t>
                </a:r>
                <a:r>
                  <a:rPr lang="nl-NL" sz="2400" dirty="0" err="1"/>
                  <a:t>by</a:t>
                </a:r>
                <a:r>
                  <a:rPr lang="nl-NL" sz="2400" dirty="0"/>
                  <a:t> </a:t>
                </a:r>
                <a:r>
                  <a:rPr lang="nl-NL" sz="2400" dirty="0" err="1"/>
                  <a:t>the</a:t>
                </a:r>
                <a:r>
                  <a:rPr lang="nl-NL" sz="2400" dirty="0"/>
                  <a:t> </a:t>
                </a:r>
                <a:r>
                  <a:rPr lang="nl-NL" sz="2400" dirty="0" err="1"/>
                  <a:t>total</a:t>
                </a:r>
                <a:endParaRPr lang="en-NL" sz="2400" dirty="0"/>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4032426"/>
                <a:ext cx="8679000" cy="2375587"/>
              </a:xfrm>
              <a:prstGeom prst="rect">
                <a:avLst/>
              </a:prstGeom>
              <a:blipFill>
                <a:blip r:embed="rId8"/>
                <a:stretch>
                  <a:fillRect l="-1170" t="-2128" r="-292" b="-5319"/>
                </a:stretch>
              </a:blipFill>
            </p:spPr>
            <p:txBody>
              <a:bodyPr/>
              <a:lstStyle/>
              <a:p>
                <a:r>
                  <a:rPr lang="en-NL">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141" t="6620" r="25234" b="18125"/>
          <a:stretch/>
        </p:blipFill>
        <p:spPr bwMode="auto">
          <a:xfrm>
            <a:off x="10392492" y="3726858"/>
            <a:ext cx="1811896" cy="2147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6201" y="4679992"/>
            <a:ext cx="3545840" cy="265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569660"/>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nl-NL" sz="2400" dirty="0" err="1"/>
              <a:t>Explain</a:t>
            </a:r>
            <a:r>
              <a:rPr lang="nl-NL" sz="2400" dirty="0"/>
              <a:t> </a:t>
            </a:r>
            <a:r>
              <a:rPr lang="nl-NL" sz="2400" dirty="0" err="1"/>
              <a:t>how</a:t>
            </a:r>
            <a:r>
              <a:rPr lang="nl-NL" sz="2400" dirty="0"/>
              <a:t> </a:t>
            </a:r>
            <a:r>
              <a:rPr lang="nl-NL" sz="2400" dirty="0" err="1"/>
              <a:t>to</a:t>
            </a:r>
            <a:r>
              <a:rPr lang="nl-NL" sz="2400" dirty="0"/>
              <a:t> sample </a:t>
            </a:r>
            <a:r>
              <a:rPr lang="nl-NL" sz="2400" dirty="0" err="1"/>
              <a:t>from</a:t>
            </a:r>
            <a:r>
              <a:rPr lang="nl-NL" sz="2400" dirty="0"/>
              <a:t> a </a:t>
            </a:r>
            <a:r>
              <a:rPr lang="nl-NL" sz="2400" dirty="0" err="1"/>
              <a:t>given</a:t>
            </a:r>
            <a:r>
              <a:rPr lang="nl-NL" sz="2400" dirty="0"/>
              <a:t> </a:t>
            </a:r>
            <a:r>
              <a:rPr lang="nl-NL" sz="2400" dirty="0" err="1"/>
              <a:t>distribution</a:t>
            </a:r>
            <a:r>
              <a:rPr lang="nl-NL" sz="2400" dirty="0"/>
              <a:t> </a:t>
            </a:r>
            <a:r>
              <a:rPr lang="nl-NL" sz="2400" dirty="0" err="1"/>
              <a:t>by</a:t>
            </a:r>
            <a:r>
              <a:rPr lang="nl-NL" sz="2400" dirty="0"/>
              <a:t> </a:t>
            </a:r>
            <a:r>
              <a:rPr lang="nl-NL" sz="2400" dirty="0" err="1"/>
              <a:t>aligning</a:t>
            </a:r>
            <a:r>
              <a:rPr lang="nl-NL" sz="2400" dirty="0"/>
              <a:t> </a:t>
            </a:r>
            <a:r>
              <a:rPr lang="nl-NL" sz="2400" dirty="0" err="1"/>
              <a:t>the</a:t>
            </a:r>
            <a:r>
              <a:rPr lang="nl-NL" sz="2400" dirty="0"/>
              <a:t> </a:t>
            </a:r>
            <a:r>
              <a:rPr lang="nl-NL" sz="2400" dirty="0" err="1"/>
              <a:t>probabilities</a:t>
            </a:r>
            <a:r>
              <a:rPr lang="nl-NL" sz="2400" dirty="0"/>
              <a:t>, </a:t>
            </a:r>
            <a:r>
              <a:rPr lang="nl-NL" sz="2400" dirty="0" err="1"/>
              <a:t>throwing</a:t>
            </a:r>
            <a:r>
              <a:rPr lang="nl-NL" sz="2400" dirty="0"/>
              <a:t> a random </a:t>
            </a:r>
            <a:r>
              <a:rPr lang="nl-NL" sz="2400" dirty="0" err="1"/>
              <a:t>float</a:t>
            </a:r>
            <a:r>
              <a:rPr lang="nl-NL" sz="2400" dirty="0"/>
              <a:t> </a:t>
            </a:r>
            <a:r>
              <a:rPr lang="nl-NL" sz="2400" dirty="0" err="1"/>
              <a:t>between</a:t>
            </a:r>
            <a:r>
              <a:rPr lang="nl-NL" sz="2400" dirty="0"/>
              <a:t> [0,1) </a:t>
            </a:r>
            <a:r>
              <a:rPr lang="nl-NL" sz="2400" dirty="0" err="1"/>
              <a:t>and</a:t>
            </a:r>
            <a:r>
              <a:rPr lang="nl-NL" sz="2400" dirty="0"/>
              <a:t> </a:t>
            </a:r>
            <a:r>
              <a:rPr lang="nl-NL" sz="2400" dirty="0" err="1"/>
              <a:t>see</a:t>
            </a:r>
            <a:r>
              <a:rPr lang="nl-NL" sz="2400" dirty="0"/>
              <a:t> in </a:t>
            </a:r>
            <a:r>
              <a:rPr lang="nl-NL" sz="2400" dirty="0" err="1"/>
              <a:t>which</a:t>
            </a:r>
            <a:r>
              <a:rPr lang="nl-NL" sz="2400" dirty="0"/>
              <a:t> interval </a:t>
            </a:r>
            <a:r>
              <a:rPr lang="nl-NL" sz="2400" dirty="0" err="1"/>
              <a:t>it</a:t>
            </a:r>
            <a:r>
              <a:rPr lang="nl-NL" sz="2400" dirty="0"/>
              <a:t> </a:t>
            </a:r>
            <a:r>
              <a:rPr lang="nl-NL" sz="2400" dirty="0" err="1"/>
              <a:t>ends</a:t>
            </a:r>
            <a:r>
              <a:rPr lang="nl-NL" sz="2400" dirty="0"/>
              <a:t> up.</a:t>
            </a:r>
            <a:endParaRPr lang="nl-NL" sz="2400" b="0" dirty="0"/>
          </a:p>
        </p:txBody>
      </p:sp>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736" y="1770352"/>
            <a:ext cx="2635762" cy="197682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7538" y="1620129"/>
            <a:ext cx="3699480" cy="277461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8829" y="104977"/>
            <a:ext cx="3045740" cy="2284305"/>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141" t="6620" r="25234" b="18125"/>
          <a:stretch/>
        </p:blipFill>
        <p:spPr bwMode="auto">
          <a:xfrm>
            <a:off x="10392492" y="3726858"/>
            <a:ext cx="1811896" cy="21473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6201" y="4679992"/>
            <a:ext cx="3545840" cy="265938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F0C00ED-6B3A-A6BE-E92C-49DE5B9C63AE}"/>
              </a:ext>
            </a:extLst>
          </p:cNvPr>
          <p:cNvGrpSpPr/>
          <p:nvPr/>
        </p:nvGrpSpPr>
        <p:grpSpPr>
          <a:xfrm>
            <a:off x="604705" y="3647171"/>
            <a:ext cx="2344235" cy="2576256"/>
            <a:chOff x="4125145" y="2567244"/>
            <a:chExt cx="3322733" cy="3707826"/>
          </a:xfrm>
        </p:grpSpPr>
        <mc:AlternateContent xmlns:mc="http://schemas.openxmlformats.org/markup-compatibility/2006">
          <mc:Choice xmlns:am3d="http://schemas.microsoft.com/office/drawing/2017/model3d" Requires="am3d">
            <p:graphicFrame>
              <p:nvGraphicFramePr>
                <p:cNvPr id="3" name="3D Model 2" descr="Surprise Box">
                  <a:extLst>
                    <a:ext uri="{FF2B5EF4-FFF2-40B4-BE49-F238E27FC236}">
                      <a16:creationId xmlns:a16="http://schemas.microsoft.com/office/drawing/2014/main" id="{0CB3FA39-2CAF-5BB6-E0AA-CB354F4C4D93}"/>
                    </a:ext>
                  </a:extLst>
                </p:cNvPr>
                <p:cNvGraphicFramePr>
                  <a:graphicFrameLocks noChangeAspect="1"/>
                </p:cNvGraphicFramePr>
                <p:nvPr>
                  <p:extLst>
                    <p:ext uri="{D42A27DB-BD31-4B8C-83A1-F6EECF244321}">
                      <p14:modId xmlns:p14="http://schemas.microsoft.com/office/powerpoint/2010/main" val="749402818"/>
                    </p:ext>
                  </p:extLst>
                </p:nvPr>
              </p:nvGraphicFramePr>
              <p:xfrm>
                <a:off x="4125145" y="2610447"/>
                <a:ext cx="3322733" cy="3664623"/>
              </p:xfrm>
              <a:graphic>
                <a:graphicData uri="http://schemas.microsoft.com/office/drawing/2017/model3d">
                  <am3d:model3d r:embed="rId7">
                    <am3d:spPr>
                      <a:xfrm>
                        <a:off x="0" y="0"/>
                        <a:ext cx="2344235" cy="254623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8"/>
                    </am3d:raster>
                    <am3d:objViewport viewportSz="31104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prise Box">
                  <a:extLst>
                    <a:ext uri="{FF2B5EF4-FFF2-40B4-BE49-F238E27FC236}">
                      <a16:creationId xmlns:a16="http://schemas.microsoft.com/office/drawing/2014/main" id="{0CB3FA39-2CAF-5BB6-E0AA-CB354F4C4D93}"/>
                    </a:ext>
                  </a:extLst>
                </p:cNvPr>
                <p:cNvPicPr>
                  <a:picLocks noGrp="1" noRot="1" noChangeAspect="1" noMove="1" noResize="1" noEditPoints="1" noAdjustHandles="1" noChangeArrowheads="1" noChangeShapeType="1" noCrop="1"/>
                </p:cNvPicPr>
                <p:nvPr/>
              </p:nvPicPr>
              <p:blipFill>
                <a:blip r:embed="rId8"/>
                <a:stretch>
                  <a:fillRect/>
                </a:stretch>
              </p:blipFill>
              <p:spPr>
                <a:xfrm>
                  <a:off x="604705" y="3677189"/>
                  <a:ext cx="2344235" cy="2546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Red button">
                  <a:extLst>
                    <a:ext uri="{FF2B5EF4-FFF2-40B4-BE49-F238E27FC236}">
                      <a16:creationId xmlns:a16="http://schemas.microsoft.com/office/drawing/2014/main" id="{F742A769-4BD3-9D81-66AB-4311B6E3A200}"/>
                    </a:ext>
                  </a:extLst>
                </p:cNvPr>
                <p:cNvGraphicFramePr>
                  <a:graphicFrameLocks noChangeAspect="1"/>
                </p:cNvGraphicFramePr>
                <p:nvPr>
                  <p:extLst>
                    <p:ext uri="{D42A27DB-BD31-4B8C-83A1-F6EECF244321}">
                      <p14:modId xmlns:p14="http://schemas.microsoft.com/office/powerpoint/2010/main" val="3943919260"/>
                    </p:ext>
                  </p:extLst>
                </p:nvPr>
              </p:nvGraphicFramePr>
              <p:xfrm>
                <a:off x="4987892" y="2567244"/>
                <a:ext cx="1597236" cy="1216943"/>
              </p:xfrm>
              <a:graphic>
                <a:graphicData uri="http://schemas.microsoft.com/office/drawing/2017/model3d">
                  <am3d:model3d r:embed="rId9">
                    <am3d:spPr>
                      <a:xfrm>
                        <a:off x="0" y="0"/>
                        <a:ext cx="1126873" cy="84555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10"/>
                    </am3d:raster>
                    <am3d:objViewport viewportSz="13211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Red button">
                  <a:extLst>
                    <a:ext uri="{FF2B5EF4-FFF2-40B4-BE49-F238E27FC236}">
                      <a16:creationId xmlns:a16="http://schemas.microsoft.com/office/drawing/2014/main" id="{F742A769-4BD3-9D81-66AB-4311B6E3A200}"/>
                    </a:ext>
                  </a:extLst>
                </p:cNvPr>
                <p:cNvPicPr>
                  <a:picLocks noGrp="1" noRot="1" noChangeAspect="1" noMove="1" noResize="1" noEditPoints="1" noAdjustHandles="1" noChangeArrowheads="1" noChangeShapeType="1" noCrop="1"/>
                </p:cNvPicPr>
                <p:nvPr/>
              </p:nvPicPr>
              <p:blipFill>
                <a:blip r:embed="rId10"/>
                <a:stretch>
                  <a:fillRect/>
                </a:stretch>
              </p:blipFill>
              <p:spPr>
                <a:xfrm>
                  <a:off x="1213385" y="3647171"/>
                  <a:ext cx="1126873" cy="845551"/>
                </a:xfrm>
                <a:prstGeom prst="rect">
                  <a:avLst/>
                </a:prstGeom>
              </p:spPr>
            </p:pic>
          </mc:Fallback>
        </mc:AlternateContent>
      </p:grpSp>
    </p:spTree>
    <p:extLst>
      <p:ext uri="{BB962C8B-B14F-4D97-AF65-F5344CB8AC3E}">
        <p14:creationId xmlns:p14="http://schemas.microsoft.com/office/powerpoint/2010/main" val="338870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395126"/>
              </a:xfrm>
              <a:prstGeom prst="rect">
                <a:avLst/>
              </a:prstGeom>
              <a:noFill/>
            </p:spPr>
            <p:txBody>
              <a:bodyPr wrap="square" rtlCol="0">
                <a:spAutoFit/>
              </a:bodyPr>
              <a:lstStyle/>
              <a:p>
                <a:pPr marL="342900" indent="-342900">
                  <a:buFont typeface="Arial" panose="020B0604020202020204" pitchFamily="34" charset="0"/>
                  <a:buChar char="•"/>
                </a:pPr>
                <a:r>
                  <a:rPr lang="en-NL" sz="2400" dirty="0"/>
                  <a:t>The inverse probability </a:t>
                </a:r>
                <a14:m>
                  <m:oMath xmlns:m="http://schemas.openxmlformats.org/officeDocument/2006/math">
                    <m:f>
                      <m:fPr>
                        <m:ctrlPr>
                          <a:rPr lang="nl-NL" sz="2400" b="0" i="1" dirty="0" smtClean="0">
                            <a:latin typeface="Cambria Math" panose="02040503050406030204" pitchFamily="18" charset="0"/>
                          </a:rPr>
                        </m:ctrlPr>
                      </m:fPr>
                      <m:num>
                        <m:r>
                          <a:rPr lang="nl-NL" sz="2400" i="1" dirty="0" smtClean="0">
                            <a:latin typeface="Cambria Math" panose="02040503050406030204" pitchFamily="18" charset="0"/>
                          </a:rPr>
                          <m:t>1</m:t>
                        </m:r>
                      </m:num>
                      <m:den>
                        <m:r>
                          <a:rPr lang="nl-NL" sz="2400" b="0" i="1" dirty="0" smtClean="0">
                            <a:latin typeface="Cambria Math" panose="02040503050406030204" pitchFamily="18" charset="0"/>
                          </a:rPr>
                          <m:t>𝑝</m:t>
                        </m:r>
                      </m:den>
                    </m:f>
                  </m:oMath>
                </a14:m>
                <a:r>
                  <a:rPr lang="en-NL" sz="2400" dirty="0"/>
                  <a:t> is a measure of how surpised you are to see an outcome with probability </a:t>
                </a:r>
                <a14:m>
                  <m:oMath xmlns:m="http://schemas.openxmlformats.org/officeDocument/2006/math">
                    <m:r>
                      <a:rPr lang="en-NL" sz="2400" i="1" dirty="0" smtClean="0">
                        <a:latin typeface="Cambria Math" panose="02040503050406030204" pitchFamily="18" charset="0"/>
                      </a:rPr>
                      <m:t>𝑝</m:t>
                    </m:r>
                  </m:oMath>
                </a14:m>
                <a:r>
                  <a:rPr lang="en-NL" sz="2400" dirty="0"/>
                  <a:t>. </a:t>
                </a:r>
              </a:p>
              <a:p>
                <a:pPr marL="342900" indent="-342900">
                  <a:buFont typeface="Arial" panose="020B0604020202020204" pitchFamily="34" charset="0"/>
                  <a:buChar char="•"/>
                </a:pPr>
                <a:r>
                  <a:rPr lang="en-NL" sz="2400" dirty="0"/>
                  <a:t>Let us measure surprisal logarithmically in bits.</a:t>
                </a:r>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395126"/>
              </a:xfrm>
              <a:prstGeom prst="rect">
                <a:avLst/>
              </a:prstGeom>
              <a:blipFill>
                <a:blip r:embed="rId2"/>
                <a:stretch>
                  <a:fillRect l="-837" r="-1196" b="-900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430708" y="3282439"/>
                <a:ext cx="10862132" cy="2672398"/>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0"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m:t>
                    </m:r>
                    <m:r>
                      <a:rPr lang="nl-NL" sz="2400" b="0" i="1" smtClean="0">
                        <a:latin typeface="Cambria Math" panose="02040503050406030204" pitchFamily="18" charset="0"/>
                      </a:rPr>
                      <m:t>1</m:t>
                    </m:r>
                  </m:oMath>
                </a14:m>
                <a:r>
                  <a:rPr lang="en-NL" sz="2400" dirty="0"/>
                  <a:t> bit surprised to see any particular outcome</a:t>
                </a:r>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r>
                  <a:rPr lang="nl-NL" sz="2400" b="0" dirty="0" err="1"/>
                  <a:t>you</a:t>
                </a:r>
                <a:r>
                  <a:rPr lang="nl-NL" sz="2400" b="0" dirty="0"/>
                  <a:t> are </a:t>
                </a:r>
                <a14:m>
                  <m:oMath xmlns:m="http://schemas.openxmlformats.org/officeDocument/2006/math">
                    <m:r>
                      <m:rPr>
                        <m:sty m:val="p"/>
                      </m:rPr>
                      <a:rPr lang="nl-NL" sz="2400" b="0" i="0" dirty="0" smtClean="0">
                        <a:latin typeface="Cambria Math" panose="02040503050406030204" pitchFamily="18" charset="0"/>
                      </a:rPr>
                      <m:t>log</m:t>
                    </m:r>
                    <m:r>
                      <a:rPr lang="nl-NL" sz="2400" b="0" i="1" dirty="0" smtClean="0">
                        <a:latin typeface="Cambria Math" panose="02040503050406030204" pitchFamily="18" charset="0"/>
                      </a:rPr>
                      <m:t>⁡(</m:t>
                    </m:r>
                    <m:r>
                      <a:rPr lang="nl-NL" sz="2400" b="0" i="1" dirty="0" smtClean="0">
                        <a:latin typeface="Cambria Math" panose="02040503050406030204" pitchFamily="18" charset="0"/>
                      </a:rPr>
                      <m:t>𝑛</m:t>
                    </m:r>
                    <m:r>
                      <a:rPr lang="nl-NL" sz="2400" b="0" i="1" dirty="0" smtClean="0">
                        <a:latin typeface="Cambria Math" panose="02040503050406030204" pitchFamily="18" charset="0"/>
                      </a:rPr>
                      <m:t>)</m:t>
                    </m:r>
                  </m:oMath>
                </a14:m>
                <a:r>
                  <a:rPr lang="nl-NL" sz="2400" b="0" dirty="0"/>
                  <a:t> </a:t>
                </a:r>
                <a:r>
                  <a:rPr lang="nl-NL" sz="2400" b="0" dirty="0" err="1"/>
                  <a:t>surprised</a:t>
                </a:r>
                <a:r>
                  <a:rPr lang="nl-NL" sz="2400" b="0" dirty="0"/>
                  <a:t>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a:p>
                <a:pPr marL="285750" indent="-285750">
                  <a:buFont typeface="Arial" panose="020B0604020202020204" pitchFamily="34" charset="0"/>
                  <a:buChar char="•"/>
                </a:pPr>
                <a:r>
                  <a:rPr lang="nl-NL" sz="2400" dirty="0" err="1"/>
                  <a:t>Biased</a:t>
                </a:r>
                <a:r>
                  <a:rPr lang="nl-NL" sz="2400" dirty="0"/>
                  <a:t> </a:t>
                </a:r>
                <a:r>
                  <a:rPr lang="nl-NL" sz="2400" dirty="0" err="1"/>
                  <a:t>coin</a:t>
                </a:r>
                <a:endParaRPr lang="nl-NL" sz="2400" b="0" dirty="0"/>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8" y="3282439"/>
                <a:ext cx="10862132" cy="2672398"/>
              </a:xfrm>
              <a:prstGeom prst="rect">
                <a:avLst/>
              </a:prstGeom>
              <a:blipFill>
                <a:blip r:embed="rId3"/>
                <a:stretch>
                  <a:fillRect l="-935" t="-1896" b="-4265"/>
                </a:stretch>
              </a:blipFill>
            </p:spPr>
            <p:txBody>
              <a:bodyPr/>
              <a:lstStyle/>
              <a:p>
                <a:r>
                  <a:rPr lang="en-NL">
                    <a:noFill/>
                  </a:rPr>
                  <a:t> </a:t>
                </a:r>
              </a:p>
            </p:txBody>
          </p:sp>
        </mc:Fallback>
      </mc:AlternateContent>
    </p:spTree>
    <p:extLst>
      <p:ext uri="{BB962C8B-B14F-4D97-AF65-F5344CB8AC3E}">
        <p14:creationId xmlns:p14="http://schemas.microsoft.com/office/powerpoint/2010/main" val="395642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395126"/>
              </a:xfrm>
              <a:prstGeom prst="rect">
                <a:avLst/>
              </a:prstGeom>
              <a:noFill/>
            </p:spPr>
            <p:txBody>
              <a:bodyPr wrap="square" rtlCol="0">
                <a:spAutoFit/>
              </a:bodyPr>
              <a:lstStyle/>
              <a:p>
                <a:pPr marL="342900" indent="-342900">
                  <a:buFont typeface="Arial" panose="020B0604020202020204" pitchFamily="34" charset="0"/>
                  <a:buChar char="•"/>
                </a:pPr>
                <a:r>
                  <a:rPr lang="en-NL" sz="2400" dirty="0"/>
                  <a:t>The inverse probability </a:t>
                </a:r>
                <a14:m>
                  <m:oMath xmlns:m="http://schemas.openxmlformats.org/officeDocument/2006/math">
                    <m:f>
                      <m:fPr>
                        <m:ctrlPr>
                          <a:rPr lang="nl-NL" sz="2400" b="0" i="1" dirty="0" smtClean="0">
                            <a:latin typeface="Cambria Math" panose="02040503050406030204" pitchFamily="18" charset="0"/>
                          </a:rPr>
                        </m:ctrlPr>
                      </m:fPr>
                      <m:num>
                        <m:r>
                          <a:rPr lang="nl-NL" sz="2400" i="1" dirty="0" smtClean="0">
                            <a:latin typeface="Cambria Math" panose="02040503050406030204" pitchFamily="18" charset="0"/>
                          </a:rPr>
                          <m:t>1</m:t>
                        </m:r>
                      </m:num>
                      <m:den>
                        <m:r>
                          <a:rPr lang="nl-NL" sz="2400" b="0" i="1" dirty="0" smtClean="0">
                            <a:latin typeface="Cambria Math" panose="02040503050406030204" pitchFamily="18" charset="0"/>
                          </a:rPr>
                          <m:t>𝑝</m:t>
                        </m:r>
                      </m:den>
                    </m:f>
                  </m:oMath>
                </a14:m>
                <a:r>
                  <a:rPr lang="en-NL" sz="2400" dirty="0"/>
                  <a:t> is a measure of how surpised you are to see an outcome with probability </a:t>
                </a:r>
                <a14:m>
                  <m:oMath xmlns:m="http://schemas.openxmlformats.org/officeDocument/2006/math">
                    <m:r>
                      <a:rPr lang="en-NL" sz="2400" i="1" dirty="0" smtClean="0">
                        <a:latin typeface="Cambria Math" panose="02040503050406030204" pitchFamily="18" charset="0"/>
                      </a:rPr>
                      <m:t>𝑝</m:t>
                    </m:r>
                  </m:oMath>
                </a14:m>
                <a:r>
                  <a:rPr lang="en-NL" sz="2400" dirty="0"/>
                  <a:t>. </a:t>
                </a:r>
              </a:p>
              <a:p>
                <a:pPr marL="342900" indent="-342900">
                  <a:buFont typeface="Arial" panose="020B0604020202020204" pitchFamily="34" charset="0"/>
                  <a:buChar char="•"/>
                </a:pPr>
                <a:r>
                  <a:rPr lang="en-NL" sz="2400" dirty="0"/>
                  <a:t>Let us measure surprisal logarithmically in bits.</a:t>
                </a:r>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395126"/>
              </a:xfrm>
              <a:prstGeom prst="rect">
                <a:avLst/>
              </a:prstGeom>
              <a:blipFill>
                <a:blip r:embed="rId2"/>
                <a:stretch>
                  <a:fillRect l="-837" r="-1196" b="-900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430708" y="2962399"/>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0.1</m:t>
                                </m:r>
                              </m:den>
                            </m:f>
                          </m:e>
                        </m:d>
                        <m:r>
                          <a:rPr lang="nl-NL" sz="2400" b="0" i="1" smtClean="0">
                            <a:latin typeface="Cambria Math" panose="02040503050406030204" pitchFamily="18" charset="0"/>
                          </a:rPr>
                          <m:t>+0.9×</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10</m:t>
                            </m:r>
                          </m:e>
                        </m:d>
                        <m:r>
                          <a:rPr lang="nl-NL" sz="2400" b="0" i="1" smtClean="0">
                            <a:latin typeface="Cambria Math" panose="02040503050406030204" pitchFamily="18" charset="0"/>
                          </a:rPr>
                          <m:t>+0.9×</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10</m:t>
                                    </m:r>
                                  </m:num>
                                  <m:den>
                                    <m:r>
                                      <a:rPr lang="nl-NL" sz="2400" b="0" i="1" smtClean="0">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latin typeface="Cambria Math" panose="02040503050406030204" pitchFamily="18" charset="0"/>
                      </a:rPr>
                      <m:t>0.1×3.32+0.9×0.15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8" y="2962399"/>
                <a:ext cx="5055692" cy="3193438"/>
              </a:xfrm>
              <a:prstGeom prst="rect">
                <a:avLst/>
              </a:prstGeom>
              <a:blipFill>
                <a:blip r:embed="rId3"/>
                <a:stretch>
                  <a:fillRect l="-1754" t="-1190" r="-2005"/>
                </a:stretch>
              </a:blipFill>
            </p:spPr>
            <p:txBody>
              <a:bodyPr/>
              <a:lstStyle/>
              <a:p>
                <a:r>
                  <a:rPr lang="en-NL">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0" y="2128837"/>
            <a:ext cx="6305550" cy="4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395126"/>
              </a:xfrm>
              <a:prstGeom prst="rect">
                <a:avLst/>
              </a:prstGeom>
              <a:noFill/>
            </p:spPr>
            <p:txBody>
              <a:bodyPr wrap="square" rtlCol="0">
                <a:spAutoFit/>
              </a:bodyPr>
              <a:lstStyle/>
              <a:p>
                <a:pPr marL="342900" indent="-342900">
                  <a:buFont typeface="Arial" panose="020B0604020202020204" pitchFamily="34" charset="0"/>
                  <a:buChar char="•"/>
                </a:pPr>
                <a:r>
                  <a:rPr lang="en-NL" sz="2400" dirty="0"/>
                  <a:t>The inverse probability </a:t>
                </a:r>
                <a14:m>
                  <m:oMath xmlns:m="http://schemas.openxmlformats.org/officeDocument/2006/math">
                    <m:f>
                      <m:fPr>
                        <m:ctrlPr>
                          <a:rPr lang="nl-NL" sz="2400" b="0" i="1" dirty="0" smtClean="0">
                            <a:latin typeface="Cambria Math" panose="02040503050406030204" pitchFamily="18" charset="0"/>
                          </a:rPr>
                        </m:ctrlPr>
                      </m:fPr>
                      <m:num>
                        <m:r>
                          <a:rPr lang="nl-NL" sz="2400" i="1" dirty="0" smtClean="0">
                            <a:latin typeface="Cambria Math" panose="02040503050406030204" pitchFamily="18" charset="0"/>
                          </a:rPr>
                          <m:t>1</m:t>
                        </m:r>
                      </m:num>
                      <m:den>
                        <m:r>
                          <a:rPr lang="nl-NL" sz="2400" b="0" i="1" dirty="0" smtClean="0">
                            <a:latin typeface="Cambria Math" panose="02040503050406030204" pitchFamily="18" charset="0"/>
                          </a:rPr>
                          <m:t>𝑝</m:t>
                        </m:r>
                      </m:den>
                    </m:f>
                  </m:oMath>
                </a14:m>
                <a:r>
                  <a:rPr lang="en-NL" sz="2400" dirty="0"/>
                  <a:t> is a measure of how surpised you are to see an outcome with probability </a:t>
                </a:r>
                <a14:m>
                  <m:oMath xmlns:m="http://schemas.openxmlformats.org/officeDocument/2006/math">
                    <m:r>
                      <a:rPr lang="en-NL" sz="2400" i="1" dirty="0" smtClean="0">
                        <a:latin typeface="Cambria Math" panose="02040503050406030204" pitchFamily="18" charset="0"/>
                      </a:rPr>
                      <m:t>𝑝</m:t>
                    </m:r>
                  </m:oMath>
                </a14:m>
                <a:r>
                  <a:rPr lang="en-NL" sz="2400" dirty="0"/>
                  <a:t>. </a:t>
                </a:r>
              </a:p>
              <a:p>
                <a:pPr marL="342900" indent="-342900">
                  <a:buFont typeface="Arial" panose="020B0604020202020204" pitchFamily="34" charset="0"/>
                  <a:buChar char="•"/>
                </a:pPr>
                <a:r>
                  <a:rPr lang="en-NL" sz="2400" dirty="0"/>
                  <a:t>Let us measure surprisal logarithmically in bits.</a:t>
                </a:r>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395126"/>
              </a:xfrm>
              <a:prstGeom prst="rect">
                <a:avLst/>
              </a:prstGeom>
              <a:blipFill>
                <a:blip r:embed="rId2"/>
                <a:stretch>
                  <a:fillRect l="-837" r="-1196" b="-900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430708" y="2996689"/>
                <a:ext cx="5935802" cy="1727204"/>
              </a:xfrm>
              <a:prstGeom prst="rect">
                <a:avLst/>
              </a:prstGeom>
              <a:noFill/>
            </p:spPr>
            <p:txBody>
              <a:bodyPr wrap="square" rtlCol="0">
                <a:spAutoFit/>
              </a:bodyPr>
              <a:lstStyle/>
              <a:p>
                <a:pPr marL="285750" indent="-285750">
                  <a:buFont typeface="Arial" panose="020B0604020202020204" pitchFamily="34" charset="0"/>
                  <a:buChar char="•"/>
                </a:pPr>
                <a:r>
                  <a:rPr lang="nl-NL" sz="2400" b="1" dirty="0"/>
                  <a:t>Shannon entropy </a:t>
                </a:r>
                <a:br>
                  <a:rPr lang="nl-NL" sz="2400" dirty="0"/>
                </a:br>
                <a14:m>
                  <m:oMath xmlns:m="http://schemas.openxmlformats.org/officeDocument/2006/math">
                    <m:r>
                      <m:rPr>
                        <m:sty m:val="p"/>
                      </m:rPr>
                      <a:rPr lang="nl-NL" sz="2400" b="0" i="0" dirty="0" smtClean="0">
                        <a:latin typeface="Cambria Math" panose="02040503050406030204" pitchFamily="18" charset="0"/>
                      </a:rPr>
                      <m:t>H</m:t>
                    </m:r>
                    <m:d>
                      <m:dPr>
                        <m:ctrlPr>
                          <a:rPr lang="nl-NL" sz="2400" b="0" i="1" dirty="0" smtClean="0">
                            <a:latin typeface="Cambria Math" panose="02040503050406030204" pitchFamily="18" charset="0"/>
                          </a:rPr>
                        </m:ctrlPr>
                      </m:dPr>
                      <m:e>
                        <m:d>
                          <m:dPr>
                            <m:begChr m:val="["/>
                            <m:endChr m:val="]"/>
                            <m:ctrlPr>
                              <a:rPr lang="nl-NL" sz="2400" b="0" i="1" dirty="0" smtClean="0">
                                <a:latin typeface="Cambria Math" panose="02040503050406030204" pitchFamily="18" charset="0"/>
                              </a:rPr>
                            </m:ctrlPr>
                          </m:dPr>
                          <m:e>
                            <m:sSub>
                              <m:sSubPr>
                                <m:ctrlPr>
                                  <a:rPr lang="nl-NL" sz="2400" i="1" dirty="0" smtClean="0">
                                    <a:latin typeface="Cambria Math" panose="02040503050406030204" pitchFamily="18" charset="0"/>
                                  </a:rPr>
                                </m:ctrlPr>
                              </m:sSubPr>
                              <m:e>
                                <m:r>
                                  <a:rPr lang="nl-NL" sz="2400" i="1" dirty="0" smtClean="0">
                                    <a:latin typeface="Cambria Math" panose="02040503050406030204" pitchFamily="18" charset="0"/>
                                  </a:rPr>
                                  <m:t>𝑝</m:t>
                                </m:r>
                              </m:e>
                              <m:sub>
                                <m:r>
                                  <a:rPr lang="nl-NL" sz="2400" i="1" dirty="0" smtClean="0">
                                    <a:latin typeface="Cambria Math" panose="02040503050406030204" pitchFamily="18" charset="0"/>
                                  </a:rPr>
                                  <m:t>0</m:t>
                                </m:r>
                              </m:sub>
                            </m:sSub>
                            <m:r>
                              <a:rPr lang="nl-NL" sz="2400" b="0" i="1" dirty="0" smtClean="0">
                                <a:latin typeface="Cambria Math" panose="02040503050406030204" pitchFamily="18" charset="0"/>
                              </a:rPr>
                              <m:t>, </m:t>
                            </m:r>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1</m:t>
                                </m:r>
                              </m:sub>
                            </m:sSub>
                            <m:r>
                              <a:rPr lang="nl-NL" sz="2400" b="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𝑛</m:t>
                                </m:r>
                              </m:sub>
                            </m:sSub>
                          </m:e>
                        </m:d>
                      </m:e>
                    </m:d>
                    <m:r>
                      <a:rPr lang="nl-NL" sz="2400" b="0" i="1" dirty="0" smtClean="0">
                        <a:latin typeface="Cambria Math" panose="02040503050406030204" pitchFamily="18" charset="0"/>
                      </a:rPr>
                      <m:t>≝ </m:t>
                    </m:r>
                    <m:nary>
                      <m:naryPr>
                        <m:chr m:val="∑"/>
                        <m:supHide m:val="on"/>
                        <m:ctrlPr>
                          <a:rPr lang="nl-NL" sz="2400" b="0" i="1" dirty="0" smtClean="0">
                            <a:latin typeface="Cambria Math" panose="02040503050406030204" pitchFamily="18" charset="0"/>
                          </a:rPr>
                        </m:ctrlPr>
                      </m:naryPr>
                      <m:sub>
                        <m:r>
                          <m:rPr>
                            <m:brk m:alnAt="7"/>
                          </m:rPr>
                          <a:rPr lang="nl-NL" sz="2400" b="0" i="1" dirty="0" smtClean="0">
                            <a:latin typeface="Cambria Math" panose="02040503050406030204" pitchFamily="18" charset="0"/>
                          </a:rPr>
                          <m:t>𝑖</m:t>
                        </m:r>
                      </m:sub>
                      <m:sup/>
                      <m:e>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 </m:t>
                            </m:r>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𝑖</m:t>
                            </m:r>
                          </m:sub>
                        </m:sSub>
                        <m:r>
                          <a:rPr lang="nl-NL" sz="2400" b="0" i="1" dirty="0" smtClean="0">
                            <a:latin typeface="Cambria Math" panose="02040503050406030204" pitchFamily="18" charset="0"/>
                          </a:rPr>
                          <m:t> × </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𝑖</m:t>
                                        </m:r>
                                      </m:sub>
                                    </m:sSub>
                                  </m:den>
                                </m:f>
                              </m:e>
                            </m:d>
                          </m:e>
                        </m:func>
                      </m:e>
                    </m:nary>
                  </m:oMath>
                </a14:m>
                <a:br>
                  <a:rPr lang="nl-NL" sz="2400" dirty="0"/>
                </a:br>
                <a:r>
                  <a:rPr lang="nl-NL" sz="2400" b="1" dirty="0"/>
                  <a:t>is </a:t>
                </a:r>
                <a:r>
                  <a:rPr lang="nl-NL" sz="2400" b="1" dirty="0" err="1"/>
                  <a:t>the</a:t>
                </a:r>
                <a:r>
                  <a:rPr lang="nl-NL" sz="2400" b="1" dirty="0"/>
                  <a:t> </a:t>
                </a:r>
                <a:r>
                  <a:rPr lang="nl-NL" sz="2400" b="1" dirty="0" err="1"/>
                  <a:t>average</a:t>
                </a:r>
                <a:r>
                  <a:rPr lang="nl-NL" sz="2400" b="1" dirty="0"/>
                  <a:t> </a:t>
                </a:r>
                <a:r>
                  <a:rPr lang="nl-NL" sz="2400" b="1" dirty="0" err="1"/>
                  <a:t>surprisal</a:t>
                </a:r>
                <a:r>
                  <a:rPr lang="nl-NL" sz="2400" b="1" dirty="0"/>
                  <a:t> </a:t>
                </a:r>
                <a:r>
                  <a:rPr lang="nl-NL" sz="2400" b="1" dirty="0" err="1"/>
                  <a:t>measured</a:t>
                </a:r>
                <a:r>
                  <a:rPr lang="nl-NL" sz="2400" b="1" dirty="0"/>
                  <a:t> in bits</a:t>
                </a:r>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8" y="2996689"/>
                <a:ext cx="5935802" cy="1727204"/>
              </a:xfrm>
              <a:prstGeom prst="rect">
                <a:avLst/>
              </a:prstGeom>
              <a:blipFill>
                <a:blip r:embed="rId3"/>
                <a:stretch>
                  <a:fillRect l="-1496" t="-54412" b="-83088"/>
                </a:stretch>
              </a:blipFill>
            </p:spPr>
            <p:txBody>
              <a:bodyPr/>
              <a:lstStyle/>
              <a:p>
                <a:r>
                  <a:rPr lang="en-NL">
                    <a:noFill/>
                  </a:rPr>
                  <a:t> </a:t>
                </a:r>
              </a:p>
            </p:txBody>
          </p:sp>
        </mc:Fallback>
      </mc:AlternateContent>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63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395126"/>
              </a:xfrm>
              <a:prstGeom prst="rect">
                <a:avLst/>
              </a:prstGeom>
              <a:noFill/>
            </p:spPr>
            <p:txBody>
              <a:bodyPr wrap="square" rtlCol="0">
                <a:spAutoFit/>
              </a:bodyPr>
              <a:lstStyle/>
              <a:p>
                <a:pPr marL="342900" indent="-342900">
                  <a:buFont typeface="Arial" panose="020B0604020202020204" pitchFamily="34" charset="0"/>
                  <a:buChar char="•"/>
                </a:pPr>
                <a:r>
                  <a:rPr lang="en-NL" sz="2400" dirty="0"/>
                  <a:t>The inverse probability </a:t>
                </a:r>
                <a14:m>
                  <m:oMath xmlns:m="http://schemas.openxmlformats.org/officeDocument/2006/math">
                    <m:f>
                      <m:fPr>
                        <m:ctrlPr>
                          <a:rPr lang="nl-NL" sz="2400" b="0" i="1" dirty="0" smtClean="0">
                            <a:latin typeface="Cambria Math" panose="02040503050406030204" pitchFamily="18" charset="0"/>
                          </a:rPr>
                        </m:ctrlPr>
                      </m:fPr>
                      <m:num>
                        <m:r>
                          <a:rPr lang="nl-NL" sz="2400" i="1" dirty="0" smtClean="0">
                            <a:latin typeface="Cambria Math" panose="02040503050406030204" pitchFamily="18" charset="0"/>
                          </a:rPr>
                          <m:t>1</m:t>
                        </m:r>
                      </m:num>
                      <m:den>
                        <m:r>
                          <a:rPr lang="nl-NL" sz="2400" b="0" i="1" dirty="0" smtClean="0">
                            <a:latin typeface="Cambria Math" panose="02040503050406030204" pitchFamily="18" charset="0"/>
                          </a:rPr>
                          <m:t>𝑝</m:t>
                        </m:r>
                      </m:den>
                    </m:f>
                  </m:oMath>
                </a14:m>
                <a:r>
                  <a:rPr lang="en-NL" sz="2400" dirty="0"/>
                  <a:t> is a measure of how surpised you are to see an outcome with probability </a:t>
                </a:r>
                <a14:m>
                  <m:oMath xmlns:m="http://schemas.openxmlformats.org/officeDocument/2006/math">
                    <m:r>
                      <a:rPr lang="en-NL" sz="2400" i="1" dirty="0" smtClean="0">
                        <a:latin typeface="Cambria Math" panose="02040503050406030204" pitchFamily="18" charset="0"/>
                      </a:rPr>
                      <m:t>𝑝</m:t>
                    </m:r>
                  </m:oMath>
                </a14:m>
                <a:r>
                  <a:rPr lang="en-NL" sz="2400" dirty="0"/>
                  <a:t>. </a:t>
                </a:r>
              </a:p>
              <a:p>
                <a:pPr marL="342900" indent="-342900">
                  <a:buFont typeface="Arial" panose="020B0604020202020204" pitchFamily="34" charset="0"/>
                  <a:buChar char="•"/>
                </a:pPr>
                <a:r>
                  <a:rPr lang="en-NL" sz="2400" dirty="0"/>
                  <a:t>Let us measure surprisal logarithmically in bits.</a:t>
                </a:r>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395126"/>
              </a:xfrm>
              <a:prstGeom prst="rect">
                <a:avLst/>
              </a:prstGeom>
              <a:blipFill>
                <a:blip r:embed="rId2"/>
                <a:stretch>
                  <a:fillRect l="-837" r="-1196" b="-900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C9E65E6-7623-151A-92D0-E6DC8EF622CA}"/>
                  </a:ext>
                </a:extLst>
              </p:cNvPr>
              <p:cNvSpPr txBox="1"/>
              <p:nvPr/>
            </p:nvSpPr>
            <p:spPr>
              <a:xfrm>
                <a:off x="430708" y="2996689"/>
                <a:ext cx="5935802" cy="1727204"/>
              </a:xfrm>
              <a:prstGeom prst="rect">
                <a:avLst/>
              </a:prstGeom>
              <a:noFill/>
            </p:spPr>
            <p:txBody>
              <a:bodyPr wrap="square" rtlCol="0">
                <a:spAutoFit/>
              </a:bodyPr>
              <a:lstStyle/>
              <a:p>
                <a:pPr marL="285750" indent="-285750">
                  <a:buFont typeface="Arial" panose="020B0604020202020204" pitchFamily="34" charset="0"/>
                  <a:buChar char="•"/>
                </a:pPr>
                <a:r>
                  <a:rPr lang="nl-NL" sz="2400" b="1" dirty="0"/>
                  <a:t>Shannon entropy </a:t>
                </a:r>
                <a:br>
                  <a:rPr lang="nl-NL" sz="2400" dirty="0"/>
                </a:br>
                <a14:m>
                  <m:oMath xmlns:m="http://schemas.openxmlformats.org/officeDocument/2006/math">
                    <m:r>
                      <m:rPr>
                        <m:sty m:val="p"/>
                      </m:rPr>
                      <a:rPr lang="nl-NL" sz="2400" b="0" i="0" dirty="0" smtClean="0">
                        <a:latin typeface="Cambria Math" panose="02040503050406030204" pitchFamily="18" charset="0"/>
                      </a:rPr>
                      <m:t>H</m:t>
                    </m:r>
                    <m:d>
                      <m:dPr>
                        <m:ctrlPr>
                          <a:rPr lang="nl-NL" sz="2400" b="0" i="1" dirty="0" smtClean="0">
                            <a:latin typeface="Cambria Math" panose="02040503050406030204" pitchFamily="18" charset="0"/>
                          </a:rPr>
                        </m:ctrlPr>
                      </m:dPr>
                      <m:e>
                        <m:d>
                          <m:dPr>
                            <m:begChr m:val="["/>
                            <m:endChr m:val="]"/>
                            <m:ctrlPr>
                              <a:rPr lang="nl-NL" sz="2400" b="0" i="1" dirty="0" smtClean="0">
                                <a:latin typeface="Cambria Math" panose="02040503050406030204" pitchFamily="18" charset="0"/>
                              </a:rPr>
                            </m:ctrlPr>
                          </m:dPr>
                          <m:e>
                            <m:sSub>
                              <m:sSubPr>
                                <m:ctrlPr>
                                  <a:rPr lang="nl-NL" sz="2400" i="1" dirty="0" smtClean="0">
                                    <a:latin typeface="Cambria Math" panose="02040503050406030204" pitchFamily="18" charset="0"/>
                                  </a:rPr>
                                </m:ctrlPr>
                              </m:sSubPr>
                              <m:e>
                                <m:r>
                                  <a:rPr lang="nl-NL" sz="2400" i="1" dirty="0" smtClean="0">
                                    <a:latin typeface="Cambria Math" panose="02040503050406030204" pitchFamily="18" charset="0"/>
                                  </a:rPr>
                                  <m:t>𝑝</m:t>
                                </m:r>
                              </m:e>
                              <m:sub>
                                <m:r>
                                  <a:rPr lang="nl-NL" sz="2400" i="1" dirty="0" smtClean="0">
                                    <a:latin typeface="Cambria Math" panose="02040503050406030204" pitchFamily="18" charset="0"/>
                                  </a:rPr>
                                  <m:t>0</m:t>
                                </m:r>
                              </m:sub>
                            </m:sSub>
                            <m:r>
                              <a:rPr lang="nl-NL" sz="2400" b="0" i="1" dirty="0" smtClean="0">
                                <a:latin typeface="Cambria Math" panose="02040503050406030204" pitchFamily="18" charset="0"/>
                              </a:rPr>
                              <m:t>, </m:t>
                            </m:r>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1</m:t>
                                </m:r>
                              </m:sub>
                            </m:sSub>
                            <m:r>
                              <a:rPr lang="nl-NL" sz="2400" b="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𝑛</m:t>
                                </m:r>
                              </m:sub>
                            </m:sSub>
                          </m:e>
                        </m:d>
                      </m:e>
                    </m:d>
                    <m:r>
                      <a:rPr lang="nl-NL" sz="2400" b="0" i="1" dirty="0" smtClean="0">
                        <a:latin typeface="Cambria Math" panose="02040503050406030204" pitchFamily="18" charset="0"/>
                      </a:rPr>
                      <m:t>≝ </m:t>
                    </m:r>
                    <m:nary>
                      <m:naryPr>
                        <m:chr m:val="∑"/>
                        <m:supHide m:val="on"/>
                        <m:ctrlPr>
                          <a:rPr lang="nl-NL" sz="2400" b="0" i="1" dirty="0" smtClean="0">
                            <a:latin typeface="Cambria Math" panose="02040503050406030204" pitchFamily="18" charset="0"/>
                          </a:rPr>
                        </m:ctrlPr>
                      </m:naryPr>
                      <m:sub>
                        <m:r>
                          <m:rPr>
                            <m:brk m:alnAt="7"/>
                          </m:rPr>
                          <a:rPr lang="nl-NL" sz="2400" b="0" i="1" dirty="0" smtClean="0">
                            <a:latin typeface="Cambria Math" panose="02040503050406030204" pitchFamily="18" charset="0"/>
                          </a:rPr>
                          <m:t>𝑖</m:t>
                        </m:r>
                      </m:sub>
                      <m:sup/>
                      <m:e>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 </m:t>
                            </m:r>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𝑖</m:t>
                            </m:r>
                          </m:sub>
                        </m:sSub>
                        <m:r>
                          <a:rPr lang="nl-NL" sz="2400" b="0" i="1" dirty="0" smtClean="0">
                            <a:latin typeface="Cambria Math" panose="02040503050406030204" pitchFamily="18" charset="0"/>
                          </a:rPr>
                          <m:t> × </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𝑝</m:t>
                                        </m:r>
                                      </m:e>
                                      <m:sub>
                                        <m:r>
                                          <a:rPr lang="nl-NL" sz="2400" b="0" i="1" dirty="0" smtClean="0">
                                            <a:latin typeface="Cambria Math" panose="02040503050406030204" pitchFamily="18" charset="0"/>
                                          </a:rPr>
                                          <m:t>𝑖</m:t>
                                        </m:r>
                                      </m:sub>
                                    </m:sSub>
                                  </m:den>
                                </m:f>
                              </m:e>
                            </m:d>
                          </m:e>
                        </m:func>
                      </m:e>
                    </m:nary>
                  </m:oMath>
                </a14:m>
                <a:br>
                  <a:rPr lang="nl-NL" sz="2400" dirty="0"/>
                </a:br>
                <a:r>
                  <a:rPr lang="nl-NL" sz="2400" b="1" dirty="0"/>
                  <a:t>is </a:t>
                </a:r>
                <a:r>
                  <a:rPr lang="nl-NL" sz="2400" b="1" dirty="0" err="1"/>
                  <a:t>the</a:t>
                </a:r>
                <a:r>
                  <a:rPr lang="nl-NL" sz="2400" b="1" dirty="0"/>
                  <a:t> </a:t>
                </a:r>
                <a:r>
                  <a:rPr lang="nl-NL" sz="2400" b="1" dirty="0" err="1"/>
                  <a:t>average</a:t>
                </a:r>
                <a:r>
                  <a:rPr lang="nl-NL" sz="2400" b="1" dirty="0"/>
                  <a:t> </a:t>
                </a:r>
                <a:r>
                  <a:rPr lang="nl-NL" sz="2400" b="1" dirty="0" err="1"/>
                  <a:t>surprisal</a:t>
                </a:r>
                <a:r>
                  <a:rPr lang="nl-NL" sz="2400" b="1" dirty="0"/>
                  <a:t> </a:t>
                </a:r>
                <a:r>
                  <a:rPr lang="nl-NL" sz="2400" b="1" dirty="0" err="1"/>
                  <a:t>measured</a:t>
                </a:r>
                <a:r>
                  <a:rPr lang="nl-NL" sz="2400" b="1" dirty="0"/>
                  <a:t> in bits</a:t>
                </a:r>
              </a:p>
            </p:txBody>
          </p:sp>
        </mc:Choice>
        <mc:Fallback>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8" y="2996689"/>
                <a:ext cx="5935802" cy="1727204"/>
              </a:xfrm>
              <a:prstGeom prst="rect">
                <a:avLst/>
              </a:prstGeom>
              <a:blipFill>
                <a:blip r:embed="rId3"/>
                <a:stretch>
                  <a:fillRect l="-1496" t="-54412" b="-83088"/>
                </a:stretch>
              </a:blipFill>
            </p:spPr>
            <p:txBody>
              <a:bodyPr/>
              <a:lstStyle/>
              <a:p>
                <a:r>
                  <a:rPr lang="en-NL">
                    <a:noFill/>
                  </a:rPr>
                  <a:t> </a:t>
                </a:r>
              </a:p>
            </p:txBody>
          </p:sp>
        </mc:Fallback>
      </mc:AlternateContent>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a:blip r:embed="rId4"/>
          <a:stretch>
            <a:fillRect/>
          </a:stretch>
        </p:blipFill>
        <p:spPr>
          <a:xfrm>
            <a:off x="5932143" y="2848098"/>
            <a:ext cx="6069180" cy="3164081"/>
          </a:xfrm>
          <a:prstGeom prst="rect">
            <a:avLst/>
          </a:prstGeom>
        </p:spPr>
      </p:pic>
    </p:spTree>
    <p:extLst>
      <p:ext uri="{BB962C8B-B14F-4D97-AF65-F5344CB8AC3E}">
        <p14:creationId xmlns:p14="http://schemas.microsoft.com/office/powerpoint/2010/main" val="206795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NL" sz="2400" dirty="0"/>
              <a:t>I think Alice sent 0110</a:t>
            </a:r>
          </a:p>
        </p:txBody>
      </p:sp>
    </p:spTree>
    <p:extLst>
      <p:ext uri="{BB962C8B-B14F-4D97-AF65-F5344CB8AC3E}">
        <p14:creationId xmlns:p14="http://schemas.microsoft.com/office/powerpoint/2010/main" val="2411174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Data Compression</a:t>
            </a:r>
          </a:p>
        </p:txBody>
      </p:sp>
      <p:grpSp>
        <p:nvGrpSpPr>
          <p:cNvPr id="7" name="Group 6">
            <a:extLst>
              <a:ext uri="{FF2B5EF4-FFF2-40B4-BE49-F238E27FC236}">
                <a16:creationId xmlns:a16="http://schemas.microsoft.com/office/drawing/2014/main" id="{9E267C0E-ED1C-1B00-90DB-17359EAFED02}"/>
              </a:ext>
            </a:extLst>
          </p:cNvPr>
          <p:cNvGrpSpPr/>
          <p:nvPr/>
        </p:nvGrpSpPr>
        <p:grpSpPr>
          <a:xfrm>
            <a:off x="832935" y="1028710"/>
            <a:ext cx="2077997" cy="2281325"/>
            <a:chOff x="4125143" y="2567244"/>
            <a:chExt cx="3643465" cy="4061561"/>
          </a:xfrm>
        </p:grpSpPr>
        <mc:AlternateContent xmlns:mc="http://schemas.openxmlformats.org/markup-compatibility/2006">
          <mc:Choice xmlns:am3d="http://schemas.microsoft.com/office/drawing/2017/model3d" Requires="am3d">
            <p:graphicFrame>
              <p:nvGraphicFramePr>
                <p:cNvPr id="6" name="3D Model 5" descr="Surprise Box">
                  <a:extLst>
                    <a:ext uri="{FF2B5EF4-FFF2-40B4-BE49-F238E27FC236}">
                      <a16:creationId xmlns:a16="http://schemas.microsoft.com/office/drawing/2014/main" id="{98560AE4-7DEC-56C0-6351-907958D17025}"/>
                    </a:ext>
                  </a:extLst>
                </p:cNvPr>
                <p:cNvGraphicFramePr>
                  <a:graphicFrameLocks noChangeAspect="1"/>
                </p:cNvGraphicFramePr>
                <p:nvPr>
                  <p:extLst>
                    <p:ext uri="{D42A27DB-BD31-4B8C-83A1-F6EECF244321}">
                      <p14:modId xmlns:p14="http://schemas.microsoft.com/office/powerpoint/2010/main" val="4134970690"/>
                    </p:ext>
                  </p:extLst>
                </p:nvPr>
              </p:nvGraphicFramePr>
              <p:xfrm>
                <a:off x="4125143" y="2610448"/>
                <a:ext cx="3643465" cy="4018357"/>
              </p:xfrm>
              <a:graphic>
                <a:graphicData uri="http://schemas.microsoft.com/office/drawing/2017/model3d">
                  <am3d:model3d r:embed="rId2">
                    <am3d:spPr>
                      <a:xfrm>
                        <a:off x="0" y="0"/>
                        <a:ext cx="2077997" cy="2257058"/>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3"/>
                    </am3d:raster>
                    <am3d:objViewport viewportSz="26755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urprise Box">
                  <a:extLst>
                    <a:ext uri="{FF2B5EF4-FFF2-40B4-BE49-F238E27FC236}">
                      <a16:creationId xmlns:a16="http://schemas.microsoft.com/office/drawing/2014/main" id="{98560AE4-7DEC-56C0-6351-907958D17025}"/>
                    </a:ext>
                  </a:extLst>
                </p:cNvPr>
                <p:cNvPicPr>
                  <a:picLocks noGrp="1" noRot="1" noChangeAspect="1" noMove="1" noResize="1" noEditPoints="1" noAdjustHandles="1" noChangeArrowheads="1" noChangeShapeType="1" noCrop="1"/>
                </p:cNvPicPr>
                <p:nvPr/>
              </p:nvPicPr>
              <p:blipFill>
                <a:blip r:embed="rId3"/>
                <a:stretch>
                  <a:fillRect/>
                </a:stretch>
              </p:blipFill>
              <p:spPr>
                <a:xfrm>
                  <a:off x="832935" y="1052977"/>
                  <a:ext cx="2077997" cy="225705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Red button">
                  <a:extLst>
                    <a:ext uri="{FF2B5EF4-FFF2-40B4-BE49-F238E27FC236}">
                      <a16:creationId xmlns:a16="http://schemas.microsoft.com/office/drawing/2014/main" id="{01EAEF72-5294-9375-096C-6A23D16D465A}"/>
                    </a:ext>
                  </a:extLst>
                </p:cNvPr>
                <p:cNvGraphicFramePr>
                  <a:graphicFrameLocks noChangeAspect="1"/>
                </p:cNvGraphicFramePr>
                <p:nvPr/>
              </p:nvGraphicFramePr>
              <p:xfrm>
                <a:off x="4987892" y="2567244"/>
                <a:ext cx="1597236" cy="1216943"/>
              </p:xfrm>
              <a:graphic>
                <a:graphicData uri="http://schemas.microsoft.com/office/drawing/2017/model3d">
                  <am3d:model3d r:embed="rId4">
                    <am3d:spPr>
                      <a:xfrm>
                        <a:off x="0" y="0"/>
                        <a:ext cx="910960" cy="683541"/>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5"/>
                    </am3d:raster>
                    <am3d:objViewport viewportSz="10213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ed button">
                  <a:extLst>
                    <a:ext uri="{FF2B5EF4-FFF2-40B4-BE49-F238E27FC236}">
                      <a16:creationId xmlns:a16="http://schemas.microsoft.com/office/drawing/2014/main" id="{01EAEF72-5294-9375-096C-6A23D16D465A}"/>
                    </a:ext>
                  </a:extLst>
                </p:cNvPr>
                <p:cNvPicPr>
                  <a:picLocks noGrp="1" noRot="1" noChangeAspect="1" noMove="1" noResize="1" noEditPoints="1" noAdjustHandles="1" noChangeArrowheads="1" noChangeShapeType="1" noCrop="1"/>
                </p:cNvPicPr>
                <p:nvPr/>
              </p:nvPicPr>
              <p:blipFill>
                <a:blip r:embed="rId5"/>
                <a:stretch>
                  <a:fillRect/>
                </a:stretch>
              </p:blipFill>
              <p:spPr>
                <a:xfrm>
                  <a:off x="1324991" y="1028710"/>
                  <a:ext cx="910960" cy="683541"/>
                </a:xfrm>
                <a:prstGeom prst="rect">
                  <a:avLst/>
                </a:prstGeom>
              </p:spPr>
            </p:pic>
          </mc:Fallback>
        </mc:AlternateContent>
      </p:grpSp>
      <p:pic>
        <p:nvPicPr>
          <p:cNvPr id="8" name="Picture 7">
            <a:extLst>
              <a:ext uri="{FF2B5EF4-FFF2-40B4-BE49-F238E27FC236}">
                <a16:creationId xmlns:a16="http://schemas.microsoft.com/office/drawing/2014/main" id="{515BAB24-A052-E399-76E2-D455E1152D93}"/>
              </a:ext>
            </a:extLst>
          </p:cNvPr>
          <p:cNvPicPr>
            <a:picLocks noChangeAspect="1"/>
          </p:cNvPicPr>
          <p:nvPr/>
        </p:nvPicPr>
        <p:blipFill>
          <a:blip r:embed="rId6">
            <a:lum bright="-15000" contrast="15000"/>
          </a:blip>
          <a:stretch>
            <a:fillRect/>
          </a:stretch>
        </p:blipFill>
        <p:spPr>
          <a:xfrm>
            <a:off x="3243813" y="1416957"/>
            <a:ext cx="941608" cy="941608"/>
          </a:xfrm>
          <a:prstGeom prst="rect">
            <a:avLst/>
          </a:prstGeom>
        </p:spPr>
      </p:pic>
      <p:pic>
        <p:nvPicPr>
          <p:cNvPr id="9" name="Picture 8">
            <a:extLst>
              <a:ext uri="{FF2B5EF4-FFF2-40B4-BE49-F238E27FC236}">
                <a16:creationId xmlns:a16="http://schemas.microsoft.com/office/drawing/2014/main" id="{DA43A902-836E-09B9-CFB7-6005114787EA}"/>
              </a:ext>
            </a:extLst>
          </p:cNvPr>
          <p:cNvPicPr>
            <a:picLocks noChangeAspect="1"/>
          </p:cNvPicPr>
          <p:nvPr/>
        </p:nvPicPr>
        <p:blipFill>
          <a:blip r:embed="rId7">
            <a:lum bright="-15000" contrast="15000"/>
          </a:blip>
          <a:stretch>
            <a:fillRect/>
          </a:stretch>
        </p:blipFill>
        <p:spPr>
          <a:xfrm>
            <a:off x="4185421" y="1466984"/>
            <a:ext cx="830027" cy="841555"/>
          </a:xfrm>
          <a:prstGeom prst="rect">
            <a:avLst/>
          </a:prstGeom>
        </p:spPr>
      </p:pic>
      <p:pic>
        <p:nvPicPr>
          <p:cNvPr id="16" name="Picture 15">
            <a:extLst>
              <a:ext uri="{FF2B5EF4-FFF2-40B4-BE49-F238E27FC236}">
                <a16:creationId xmlns:a16="http://schemas.microsoft.com/office/drawing/2014/main" id="{07D6676A-B163-6C4A-D782-664BAE3D71F6}"/>
              </a:ext>
            </a:extLst>
          </p:cNvPr>
          <p:cNvPicPr>
            <a:picLocks noChangeAspect="1"/>
          </p:cNvPicPr>
          <p:nvPr/>
        </p:nvPicPr>
        <p:blipFill>
          <a:blip r:embed="rId6">
            <a:lum bright="-15000" contrast="15000"/>
          </a:blip>
          <a:stretch>
            <a:fillRect/>
          </a:stretch>
        </p:blipFill>
        <p:spPr>
          <a:xfrm>
            <a:off x="5084043" y="1416957"/>
            <a:ext cx="941608" cy="941608"/>
          </a:xfrm>
          <a:prstGeom prst="rect">
            <a:avLst/>
          </a:prstGeom>
        </p:spPr>
      </p:pic>
      <p:pic>
        <p:nvPicPr>
          <p:cNvPr id="17" name="Picture 16">
            <a:extLst>
              <a:ext uri="{FF2B5EF4-FFF2-40B4-BE49-F238E27FC236}">
                <a16:creationId xmlns:a16="http://schemas.microsoft.com/office/drawing/2014/main" id="{A2DD6A22-707B-5662-920A-BCB40EE58DD9}"/>
              </a:ext>
            </a:extLst>
          </p:cNvPr>
          <p:cNvPicPr>
            <a:picLocks noChangeAspect="1"/>
          </p:cNvPicPr>
          <p:nvPr/>
        </p:nvPicPr>
        <p:blipFill>
          <a:blip r:embed="rId7">
            <a:lum bright="-15000" contrast="15000"/>
          </a:blip>
          <a:stretch>
            <a:fillRect/>
          </a:stretch>
        </p:blipFill>
        <p:spPr>
          <a:xfrm>
            <a:off x="6059941" y="1466984"/>
            <a:ext cx="830027" cy="841555"/>
          </a:xfrm>
          <a:prstGeom prst="rect">
            <a:avLst/>
          </a:prstGeom>
        </p:spPr>
      </p:pic>
      <p:pic>
        <p:nvPicPr>
          <p:cNvPr id="18" name="Picture 17">
            <a:extLst>
              <a:ext uri="{FF2B5EF4-FFF2-40B4-BE49-F238E27FC236}">
                <a16:creationId xmlns:a16="http://schemas.microsoft.com/office/drawing/2014/main" id="{F8CF0EBA-9832-204F-9CCA-888A80D33216}"/>
              </a:ext>
            </a:extLst>
          </p:cNvPr>
          <p:cNvPicPr>
            <a:picLocks noChangeAspect="1"/>
          </p:cNvPicPr>
          <p:nvPr/>
        </p:nvPicPr>
        <p:blipFill>
          <a:blip r:embed="rId6">
            <a:lum bright="-15000" contrast="15000"/>
          </a:blip>
          <a:stretch>
            <a:fillRect/>
          </a:stretch>
        </p:blipFill>
        <p:spPr>
          <a:xfrm>
            <a:off x="6958563" y="1416957"/>
            <a:ext cx="941608" cy="941608"/>
          </a:xfrm>
          <a:prstGeom prst="rect">
            <a:avLst/>
          </a:prstGeom>
        </p:spPr>
      </p:pic>
      <p:pic>
        <p:nvPicPr>
          <p:cNvPr id="19" name="Picture 18">
            <a:extLst>
              <a:ext uri="{FF2B5EF4-FFF2-40B4-BE49-F238E27FC236}">
                <a16:creationId xmlns:a16="http://schemas.microsoft.com/office/drawing/2014/main" id="{982B6DEF-7706-7CB0-ECBE-5844F1563712}"/>
              </a:ext>
            </a:extLst>
          </p:cNvPr>
          <p:cNvPicPr>
            <a:picLocks noChangeAspect="1"/>
          </p:cNvPicPr>
          <p:nvPr/>
        </p:nvPicPr>
        <p:blipFill>
          <a:blip r:embed="rId6">
            <a:lum bright="-15000" contrast="15000"/>
          </a:blip>
          <a:stretch>
            <a:fillRect/>
          </a:stretch>
        </p:blipFill>
        <p:spPr>
          <a:xfrm>
            <a:off x="7918683" y="1416957"/>
            <a:ext cx="941608" cy="941608"/>
          </a:xfrm>
          <a:prstGeom prst="rect">
            <a:avLst/>
          </a:prstGeom>
        </p:spPr>
      </p:pic>
      <p:pic>
        <p:nvPicPr>
          <p:cNvPr id="20" name="Picture 19">
            <a:extLst>
              <a:ext uri="{FF2B5EF4-FFF2-40B4-BE49-F238E27FC236}">
                <a16:creationId xmlns:a16="http://schemas.microsoft.com/office/drawing/2014/main" id="{5B13B575-C575-AB0F-416E-5A184D21F808}"/>
              </a:ext>
            </a:extLst>
          </p:cNvPr>
          <p:cNvPicPr>
            <a:picLocks noChangeAspect="1"/>
          </p:cNvPicPr>
          <p:nvPr/>
        </p:nvPicPr>
        <p:blipFill>
          <a:blip r:embed="rId6">
            <a:lum bright="-15000" contrast="15000"/>
          </a:blip>
          <a:stretch>
            <a:fillRect/>
          </a:stretch>
        </p:blipFill>
        <p:spPr>
          <a:xfrm>
            <a:off x="8867373" y="1416957"/>
            <a:ext cx="941608" cy="941608"/>
          </a:xfrm>
          <a:prstGeom prst="rect">
            <a:avLst/>
          </a:prstGeom>
        </p:spPr>
      </p:pic>
      <p:pic>
        <p:nvPicPr>
          <p:cNvPr id="21" name="Picture 20">
            <a:extLst>
              <a:ext uri="{FF2B5EF4-FFF2-40B4-BE49-F238E27FC236}">
                <a16:creationId xmlns:a16="http://schemas.microsoft.com/office/drawing/2014/main" id="{84307531-6FDB-6058-879F-5A0491C4E20D}"/>
              </a:ext>
            </a:extLst>
          </p:cNvPr>
          <p:cNvPicPr>
            <a:picLocks noChangeAspect="1"/>
          </p:cNvPicPr>
          <p:nvPr/>
        </p:nvPicPr>
        <p:blipFill>
          <a:blip r:embed="rId7">
            <a:lum bright="-15000" contrast="15000"/>
          </a:blip>
          <a:stretch>
            <a:fillRect/>
          </a:stretch>
        </p:blipFill>
        <p:spPr>
          <a:xfrm>
            <a:off x="9820411" y="1466984"/>
            <a:ext cx="830027" cy="841555"/>
          </a:xfrm>
          <a:prstGeom prst="rect">
            <a:avLst/>
          </a:prstGeom>
        </p:spPr>
      </p:pic>
      <p:sp>
        <p:nvSpPr>
          <p:cNvPr id="22" name="TextBox 21">
            <a:extLst>
              <a:ext uri="{FF2B5EF4-FFF2-40B4-BE49-F238E27FC236}">
                <a16:creationId xmlns:a16="http://schemas.microsoft.com/office/drawing/2014/main" id="{54E7B7A5-78BA-8492-28D8-6D32579164DB}"/>
              </a:ext>
            </a:extLst>
          </p:cNvPr>
          <p:cNvSpPr txBox="1"/>
          <p:nvPr/>
        </p:nvSpPr>
        <p:spPr>
          <a:xfrm>
            <a:off x="3348990" y="2484086"/>
            <a:ext cx="1895071" cy="523220"/>
          </a:xfrm>
          <a:prstGeom prst="rect">
            <a:avLst/>
          </a:prstGeom>
          <a:noFill/>
        </p:spPr>
        <p:txBody>
          <a:bodyPr wrap="none" rtlCol="0">
            <a:spAutoFit/>
          </a:bodyPr>
          <a:lstStyle/>
          <a:p>
            <a:r>
              <a:rPr lang="en-NL" sz="2800" dirty="0"/>
              <a:t>01010001…</a:t>
            </a:r>
          </a:p>
        </p:txBody>
      </p:sp>
      <p:sp>
        <p:nvSpPr>
          <p:cNvPr id="24" name="TextBox 23">
            <a:extLst>
              <a:ext uri="{FF2B5EF4-FFF2-40B4-BE49-F238E27FC236}">
                <a16:creationId xmlns:a16="http://schemas.microsoft.com/office/drawing/2014/main" id="{5A3351EE-1BFA-6AB4-4B6D-D71375FD52F1}"/>
              </a:ext>
            </a:extLst>
          </p:cNvPr>
          <p:cNvSpPr txBox="1"/>
          <p:nvPr/>
        </p:nvSpPr>
        <p:spPr>
          <a:xfrm>
            <a:off x="3348990" y="3110622"/>
            <a:ext cx="2124299" cy="369332"/>
          </a:xfrm>
          <a:prstGeom prst="rect">
            <a:avLst/>
          </a:prstGeom>
          <a:noFill/>
        </p:spPr>
        <p:txBody>
          <a:bodyPr wrap="none" rtlCol="0">
            <a:spAutoFit/>
          </a:bodyPr>
          <a:lstStyle/>
          <a:p>
            <a:r>
              <a:rPr lang="en-GB" dirty="0"/>
              <a:t>a e f t t s r l o p q z d </a:t>
            </a:r>
            <a:endParaRPr lang="en-NL" dirty="0"/>
          </a:p>
        </p:txBody>
      </p:sp>
    </p:spTree>
    <p:extLst>
      <p:ext uri="{BB962C8B-B14F-4D97-AF65-F5344CB8AC3E}">
        <p14:creationId xmlns:p14="http://schemas.microsoft.com/office/powerpoint/2010/main" val="282430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Data Compression</a:t>
            </a:r>
          </a:p>
        </p:txBody>
      </p:sp>
      <p:grpSp>
        <p:nvGrpSpPr>
          <p:cNvPr id="30" name="Group 29">
            <a:extLst>
              <a:ext uri="{FF2B5EF4-FFF2-40B4-BE49-F238E27FC236}">
                <a16:creationId xmlns:a16="http://schemas.microsoft.com/office/drawing/2014/main" id="{C0B1AD8F-FA6B-4D45-C274-EFD3EF9309AB}"/>
              </a:ext>
            </a:extLst>
          </p:cNvPr>
          <p:cNvGrpSpPr/>
          <p:nvPr/>
        </p:nvGrpSpPr>
        <p:grpSpPr>
          <a:xfrm>
            <a:off x="683768" y="1232072"/>
            <a:ext cx="1602810" cy="1761448"/>
            <a:chOff x="4125145" y="2567244"/>
            <a:chExt cx="3322733" cy="3707826"/>
          </a:xfrm>
        </p:grpSpPr>
        <mc:AlternateContent xmlns:mc="http://schemas.openxmlformats.org/markup-compatibility/2006">
          <mc:Choice xmlns:am3d="http://schemas.microsoft.com/office/drawing/2017/model3d" Requires="am3d">
            <p:graphicFrame>
              <p:nvGraphicFramePr>
                <p:cNvPr id="31" name="3D Model 30" descr="Surprise Box">
                  <a:extLst>
                    <a:ext uri="{FF2B5EF4-FFF2-40B4-BE49-F238E27FC236}">
                      <a16:creationId xmlns:a16="http://schemas.microsoft.com/office/drawing/2014/main" id="{1D22C7E7-4429-41B0-281F-3AD26A437264}"/>
                    </a:ext>
                  </a:extLst>
                </p:cNvPr>
                <p:cNvGraphicFramePr>
                  <a:graphicFrameLocks noChangeAspect="1"/>
                </p:cNvGraphicFramePr>
                <p:nvPr>
                  <p:extLst>
                    <p:ext uri="{D42A27DB-BD31-4B8C-83A1-F6EECF244321}">
                      <p14:modId xmlns:p14="http://schemas.microsoft.com/office/powerpoint/2010/main" val="3161628751"/>
                    </p:ext>
                  </p:extLst>
                </p:nvPr>
              </p:nvGraphicFramePr>
              <p:xfrm>
                <a:off x="4125145" y="2610448"/>
                <a:ext cx="3322733" cy="3664622"/>
              </p:xfrm>
              <a:graphic>
                <a:graphicData uri="http://schemas.microsoft.com/office/drawing/2017/model3d">
                  <am3d:model3d r:embed="rId2">
                    <am3d:spPr>
                      <a:xfrm>
                        <a:off x="0" y="0"/>
                        <a:ext cx="1602810" cy="1740923"/>
                      </a:xfrm>
                      <a:prstGeom prst="rect">
                        <a:avLst/>
                      </a:prstGeom>
                    </am3d:spPr>
                    <am3d:camera>
                      <am3d:pos x="0" y="0" z="77352478"/>
                      <am3d:up dx="0" dy="36000000" dz="0"/>
                      <am3d:lookAt x="0" y="0" z="0"/>
                      <am3d:perspective fov="2700000"/>
                    </am3d:camera>
                    <am3d:trans>
                      <am3d:meterPerModelUnit n="56227541" d="1000000"/>
                      <am3d:preTrans dx="-754209" dy="-17346238" dz="-197151"/>
                      <am3d:scale>
                        <am3d:sx n="1000000" d="1000000"/>
                        <am3d:sy n="1000000" d="1000000"/>
                        <am3d:sz n="1000000" d="1000000"/>
                      </am3d:scale>
                      <am3d:rot ax="8805050" ay="2032035" az="9595804"/>
                      <am3d:postTrans dx="0" dy="0" dz="0"/>
                    </am3d:trans>
                    <am3d:raster rName="Office3DRenderer" rVer="16.0.8326">
                      <am3d:blip r:embed="rId3"/>
                    </am3d:raster>
                    <am3d:objViewport viewportSz="2126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Surprise Box">
                  <a:extLst>
                    <a:ext uri="{FF2B5EF4-FFF2-40B4-BE49-F238E27FC236}">
                      <a16:creationId xmlns:a16="http://schemas.microsoft.com/office/drawing/2014/main" id="{1D22C7E7-4429-41B0-281F-3AD26A437264}"/>
                    </a:ext>
                  </a:extLst>
                </p:cNvPr>
                <p:cNvPicPr>
                  <a:picLocks noGrp="1" noRot="1" noChangeAspect="1" noMove="1" noResize="1" noEditPoints="1" noAdjustHandles="1" noChangeArrowheads="1" noChangeShapeType="1" noCrop="1"/>
                </p:cNvPicPr>
                <p:nvPr/>
              </p:nvPicPr>
              <p:blipFill>
                <a:blip r:embed="rId3"/>
                <a:stretch>
                  <a:fillRect/>
                </a:stretch>
              </p:blipFill>
              <p:spPr>
                <a:xfrm>
                  <a:off x="683768" y="1252597"/>
                  <a:ext cx="1602810" cy="17409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Red button">
                  <a:extLst>
                    <a:ext uri="{FF2B5EF4-FFF2-40B4-BE49-F238E27FC236}">
                      <a16:creationId xmlns:a16="http://schemas.microsoft.com/office/drawing/2014/main" id="{A9979F5A-A135-F0E5-AC68-BBF58CF99F3F}"/>
                    </a:ext>
                  </a:extLst>
                </p:cNvPr>
                <p:cNvGraphicFramePr>
                  <a:graphicFrameLocks noChangeAspect="1"/>
                </p:cNvGraphicFramePr>
                <p:nvPr>
                  <p:extLst>
                    <p:ext uri="{D42A27DB-BD31-4B8C-83A1-F6EECF244321}">
                      <p14:modId xmlns:p14="http://schemas.microsoft.com/office/powerpoint/2010/main" val="3613962249"/>
                    </p:ext>
                  </p:extLst>
                </p:nvPr>
              </p:nvGraphicFramePr>
              <p:xfrm>
                <a:off x="4987892" y="2567244"/>
                <a:ext cx="1597236" cy="1216943"/>
              </p:xfrm>
              <a:graphic>
                <a:graphicData uri="http://schemas.microsoft.com/office/drawing/2017/model3d">
                  <am3d:model3d r:embed="rId4">
                    <am3d:spPr>
                      <a:xfrm>
                        <a:off x="0" y="0"/>
                        <a:ext cx="770470" cy="578124"/>
                      </a:xfrm>
                      <a:prstGeom prst="rect">
                        <a:avLst/>
                      </a:prstGeom>
                    </am3d:spPr>
                    <am3d:camera>
                      <am3d:pos x="0" y="0" z="68712826"/>
                      <am3d:up dx="0" dy="36000000" dz="0"/>
                      <am3d:lookAt x="0" y="0" z="0"/>
                      <am3d:perspective fov="2700000"/>
                    </am3d:camera>
                    <am3d:trans>
                      <am3d:meterPerModelUnit n="171573" d="1000000"/>
                      <am3d:preTrans dx="-469" dy="-6873270" dz="676"/>
                      <am3d:scale>
                        <am3d:sx n="1000000" d="1000000"/>
                        <am3d:sy n="1000000" d="1000000"/>
                        <am3d:sz n="1000000" d="1000000"/>
                      </am3d:scale>
                      <am3d:rot ax="1010597" ay="-1533317" az="-446414"/>
                      <am3d:postTrans dx="0" dy="0" dz="0"/>
                    </am3d:trans>
                    <am3d:raster rName="Office3DRenderer" rVer="16.0.8326">
                      <am3d:blip r:embed="rId5"/>
                    </am3d:raster>
                    <am3d:objViewport viewportSz="9033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Red button">
                  <a:extLst>
                    <a:ext uri="{FF2B5EF4-FFF2-40B4-BE49-F238E27FC236}">
                      <a16:creationId xmlns:a16="http://schemas.microsoft.com/office/drawing/2014/main" id="{A9979F5A-A135-F0E5-AC68-BBF58CF99F3F}"/>
                    </a:ext>
                  </a:extLst>
                </p:cNvPr>
                <p:cNvPicPr>
                  <a:picLocks noGrp="1" noRot="1" noChangeAspect="1" noMove="1" noResize="1" noEditPoints="1" noAdjustHandles="1" noChangeArrowheads="1" noChangeShapeType="1" noCrop="1"/>
                </p:cNvPicPr>
                <p:nvPr/>
              </p:nvPicPr>
              <p:blipFill>
                <a:blip r:embed="rId5"/>
                <a:stretch>
                  <a:fillRect/>
                </a:stretch>
              </p:blipFill>
              <p:spPr>
                <a:xfrm>
                  <a:off x="1099937" y="1232072"/>
                  <a:ext cx="770470" cy="578124"/>
                </a:xfrm>
                <a:prstGeom prst="rect">
                  <a:avLst/>
                </a:prstGeom>
              </p:spPr>
            </p:pic>
          </mc:Fallback>
        </mc:AlternateContent>
      </p:grpSp>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6"/>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7"/>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51572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average information content is L bits per symbol</a:t>
            </a:r>
          </a:p>
        </p:txBody>
      </p:sp>
      <p:pic>
        <p:nvPicPr>
          <p:cNvPr id="47" name="Picture 2">
            <a:extLst>
              <a:ext uri="{FF2B5EF4-FFF2-40B4-BE49-F238E27FC236}">
                <a16:creationId xmlns:a16="http://schemas.microsoft.com/office/drawing/2014/main" id="{1ADAA278-7AC3-11C6-55E2-EEC0569BDD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8936" y="2304227"/>
            <a:ext cx="1719289" cy="1289467"/>
          </a:xfrm>
          <a:prstGeom prst="rect">
            <a:avLst/>
          </a:prstGeom>
          <a:noFill/>
          <a:extLst>
            <a:ext uri="{909E8E84-426E-40DD-AFC4-6F175D3DCCD1}">
              <a14:hiddenFill xmlns:a14="http://schemas.microsoft.com/office/drawing/2010/main">
                <a:solidFill>
                  <a:srgbClr val="FFFFFF"/>
                </a:solidFill>
              </a14:hiddenFill>
            </a:ext>
          </a:extLst>
        </p:spPr>
      </p:pic>
      <p:sp>
        <p:nvSpPr>
          <p:cNvPr id="48" name="Rounded Rectangle 47">
            <a:extLst>
              <a:ext uri="{FF2B5EF4-FFF2-40B4-BE49-F238E27FC236}">
                <a16:creationId xmlns:a16="http://schemas.microsoft.com/office/drawing/2014/main" id="{E32B596F-33FA-4711-FC6E-CE6FCEFA5F60}"/>
              </a:ext>
            </a:extLst>
          </p:cNvPr>
          <p:cNvSpPr/>
          <p:nvPr/>
        </p:nvSpPr>
        <p:spPr>
          <a:xfrm>
            <a:off x="1099937" y="5257041"/>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spTree>
    <p:extLst>
      <p:ext uri="{BB962C8B-B14F-4D97-AF65-F5344CB8AC3E}">
        <p14:creationId xmlns:p14="http://schemas.microsoft.com/office/powerpoint/2010/main" val="73080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&gt;=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pic>
        <p:nvPicPr>
          <p:cNvPr id="15" name="Picture 14">
            <a:extLst>
              <a:ext uri="{FF2B5EF4-FFF2-40B4-BE49-F238E27FC236}">
                <a16:creationId xmlns:a16="http://schemas.microsoft.com/office/drawing/2014/main" id="{ECA50E5E-7965-CC07-0B52-E6D4DCC86FA6}"/>
              </a:ext>
            </a:extLst>
          </p:cNvPr>
          <p:cNvPicPr>
            <a:picLocks noChangeAspect="1"/>
          </p:cNvPicPr>
          <p:nvPr/>
        </p:nvPicPr>
        <p:blipFill>
          <a:blip r:embed="rId2"/>
          <a:stretch>
            <a:fillRect/>
          </a:stretch>
        </p:blipFill>
        <p:spPr>
          <a:xfrm>
            <a:off x="8412480" y="289560"/>
            <a:ext cx="3610610" cy="595022"/>
          </a:xfrm>
          <a:prstGeom prst="rect">
            <a:avLst/>
          </a:prstGeom>
        </p:spPr>
      </p:pic>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3"/>
          <a:stretch>
            <a:fillRect/>
          </a:stretch>
        </p:blipFill>
        <p:spPr>
          <a:xfrm>
            <a:off x="1778000" y="3238500"/>
            <a:ext cx="9093200" cy="3238500"/>
          </a:xfrm>
          <a:prstGeom prst="rect">
            <a:avLst/>
          </a:prstGeom>
        </p:spPr>
      </p:pic>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spTree>
    <p:extLst>
      <p:ext uri="{BB962C8B-B14F-4D97-AF65-F5344CB8AC3E}">
        <p14:creationId xmlns:p14="http://schemas.microsoft.com/office/powerpoint/2010/main" val="3327179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&lt;=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pic>
        <p:nvPicPr>
          <p:cNvPr id="15" name="Picture 14">
            <a:extLst>
              <a:ext uri="{FF2B5EF4-FFF2-40B4-BE49-F238E27FC236}">
                <a16:creationId xmlns:a16="http://schemas.microsoft.com/office/drawing/2014/main" id="{ECA50E5E-7965-CC07-0B52-E6D4DCC86FA6}"/>
              </a:ext>
            </a:extLst>
          </p:cNvPr>
          <p:cNvPicPr>
            <a:picLocks noChangeAspect="1"/>
          </p:cNvPicPr>
          <p:nvPr/>
        </p:nvPicPr>
        <p:blipFill>
          <a:blip r:embed="rId2"/>
          <a:stretch>
            <a:fillRect/>
          </a:stretch>
        </p:blipFill>
        <p:spPr>
          <a:xfrm>
            <a:off x="8412480" y="289560"/>
            <a:ext cx="3610610" cy="595022"/>
          </a:xfrm>
          <a:prstGeom prst="rect">
            <a:avLst/>
          </a:prstGeom>
        </p:spPr>
      </p:pic>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911442089"/>
              </p:ext>
            </p:extLst>
          </p:nvPr>
        </p:nvGraphicFramePr>
        <p:xfrm>
          <a:off x="731520" y="3675676"/>
          <a:ext cx="4046221" cy="2847960"/>
        </p:xfrm>
        <a:graphic>
          <a:graphicData uri="http://schemas.openxmlformats.org/drawingml/2006/table">
            <a:tbl>
              <a:tblPr firstRow="1" bandRow="1">
                <a:tableStyleId>{5C22544A-7EE6-4342-B048-85BDC9FD1C3A}</a:tableStyleId>
              </a:tblPr>
              <a:tblGrid>
                <a:gridCol w="1247804">
                  <a:extLst>
                    <a:ext uri="{9D8B030D-6E8A-4147-A177-3AD203B41FA5}">
                      <a16:colId xmlns:a16="http://schemas.microsoft.com/office/drawing/2014/main" val="424276721"/>
                    </a:ext>
                  </a:extLst>
                </a:gridCol>
                <a:gridCol w="1449677">
                  <a:extLst>
                    <a:ext uri="{9D8B030D-6E8A-4147-A177-3AD203B41FA5}">
                      <a16:colId xmlns:a16="http://schemas.microsoft.com/office/drawing/2014/main" val="4074343689"/>
                    </a:ext>
                  </a:extLst>
                </a:gridCol>
                <a:gridCol w="1348740">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nl-NL" sz="2000" dirty="0"/>
                        <a:t>Code word</a:t>
                      </a:r>
                      <a:endParaRPr lang="en-NL" sz="2000" dirty="0"/>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solidFill>
                            <a:schemeClr val="accent2"/>
                          </a:solidFill>
                        </a:rPr>
                        <a:t>10</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solidFill>
                            <a:schemeClr val="accent2"/>
                          </a:solidFill>
                        </a:rPr>
                        <a:t>00</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solidFill>
                            <a:schemeClr val="accent2"/>
                          </a:solidFill>
                        </a:rPr>
                        <a:t>01</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solidFill>
                            <a:schemeClr val="accent2"/>
                          </a:solidFill>
                        </a:rPr>
                        <a:t>110</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solidFill>
                            <a:schemeClr val="accent2"/>
                          </a:solidFill>
                        </a:rPr>
                        <a:t>111</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cxnSp>
        <p:nvCxnSpPr>
          <p:cNvPr id="19" name="Straight Connector 18">
            <a:extLst>
              <a:ext uri="{FF2B5EF4-FFF2-40B4-BE49-F238E27FC236}">
                <a16:creationId xmlns:a16="http://schemas.microsoft.com/office/drawing/2014/main" id="{898CCD43-1B1B-5011-A030-B94DDC6BED20}"/>
              </a:ext>
            </a:extLst>
          </p:cNvPr>
          <p:cNvCxnSpPr/>
          <p:nvPr/>
        </p:nvCxnSpPr>
        <p:spPr>
          <a:xfrm>
            <a:off x="4777741" y="576259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89171" y="605977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97831" y="5859721"/>
            <a:ext cx="508473" cy="400110"/>
          </a:xfrm>
          <a:prstGeom prst="rect">
            <a:avLst/>
          </a:prstGeom>
          <a:noFill/>
        </p:spPr>
        <p:txBody>
          <a:bodyPr wrap="none" rtlCol="0">
            <a:spAutoFit/>
          </a:bodyPr>
          <a:lstStyle/>
          <a:p>
            <a:r>
              <a:rPr lang="en-NL" sz="2000" dirty="0"/>
              <a:t>0.3</a:t>
            </a:r>
          </a:p>
        </p:txBody>
      </p:sp>
      <p:cxnSp>
        <p:nvCxnSpPr>
          <p:cNvPr id="23" name="Straight Connector 22">
            <a:extLst>
              <a:ext uri="{FF2B5EF4-FFF2-40B4-BE49-F238E27FC236}">
                <a16:creationId xmlns:a16="http://schemas.microsoft.com/office/drawing/2014/main" id="{6C049483-7AB5-A6AD-A233-6E7F1F8C4A26}"/>
              </a:ext>
            </a:extLst>
          </p:cNvPr>
          <p:cNvCxnSpPr/>
          <p:nvPr/>
        </p:nvCxnSpPr>
        <p:spPr>
          <a:xfrm>
            <a:off x="5760721" y="488248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72151" y="517966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80811" y="497961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89171" y="48939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89171" y="539683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800601" y="442528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89321" y="605977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75171" y="442528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109461" y="568833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42746" y="5488276"/>
            <a:ext cx="638316" cy="400110"/>
          </a:xfrm>
          <a:prstGeom prst="rect">
            <a:avLst/>
          </a:prstGeom>
          <a:noFill/>
        </p:spPr>
        <p:txBody>
          <a:bodyPr wrap="none" rtlCol="0">
            <a:spAutoFit/>
          </a:bodyPr>
          <a:lstStyle/>
          <a:p>
            <a:r>
              <a:rPr lang="en-NL" sz="2000" dirty="0"/>
              <a:t>0.55</a:t>
            </a:r>
          </a:p>
        </p:txBody>
      </p:sp>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109461" y="519109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69631" y="519109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81061" y="548827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214347" y="5288221"/>
            <a:ext cx="314510" cy="400110"/>
          </a:xfrm>
          <a:prstGeom prst="rect">
            <a:avLst/>
          </a:prstGeom>
          <a:noFill/>
        </p:spPr>
        <p:txBody>
          <a:bodyPr wrap="none" rtlCol="0">
            <a:spAutoFit/>
          </a:bodyPr>
          <a:lstStyle/>
          <a:p>
            <a:r>
              <a:rPr lang="en-NL" sz="2000" dirty="0"/>
              <a:t>1</a:t>
            </a:r>
          </a:p>
        </p:txBody>
      </p:sp>
      <p:sp>
        <p:nvSpPr>
          <p:cNvPr id="70" name="TextBox 69">
            <a:extLst>
              <a:ext uri="{FF2B5EF4-FFF2-40B4-BE49-F238E27FC236}">
                <a16:creationId xmlns:a16="http://schemas.microsoft.com/office/drawing/2014/main" id="{140B881A-A26D-87A1-0450-262C713C0188}"/>
              </a:ext>
            </a:extLst>
          </p:cNvPr>
          <p:cNvSpPr txBox="1"/>
          <p:nvPr/>
        </p:nvSpPr>
        <p:spPr>
          <a:xfrm>
            <a:off x="8597127" y="489960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97127" y="5608261"/>
            <a:ext cx="314510" cy="400110"/>
          </a:xfrm>
          <a:prstGeom prst="rect">
            <a:avLst/>
          </a:prstGeom>
          <a:noFill/>
        </p:spPr>
        <p:txBody>
          <a:bodyPr wrap="none" rtlCol="0">
            <a:spAutoFit/>
          </a:bodyPr>
          <a:lstStyle/>
          <a:p>
            <a:r>
              <a:rPr lang="en-NL" sz="2000" dirty="0">
                <a:solidFill>
                  <a:schemeClr val="accent2"/>
                </a:solidFill>
              </a:rPr>
              <a:t>1</a:t>
            </a:r>
          </a:p>
        </p:txBody>
      </p:sp>
      <p:sp>
        <p:nvSpPr>
          <p:cNvPr id="72" name="TextBox 71">
            <a:extLst>
              <a:ext uri="{FF2B5EF4-FFF2-40B4-BE49-F238E27FC236}">
                <a16:creationId xmlns:a16="http://schemas.microsoft.com/office/drawing/2014/main" id="{E03F668B-2C22-FC53-C272-BD8F8D86CB0E}"/>
              </a:ext>
            </a:extLst>
          </p:cNvPr>
          <p:cNvSpPr txBox="1"/>
          <p:nvPr/>
        </p:nvSpPr>
        <p:spPr>
          <a:xfrm>
            <a:off x="5979657" y="460242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79657" y="5311081"/>
            <a:ext cx="314510" cy="400110"/>
          </a:xfrm>
          <a:prstGeom prst="rect">
            <a:avLst/>
          </a:prstGeom>
          <a:noFill/>
        </p:spPr>
        <p:txBody>
          <a:bodyPr wrap="none" rtlCol="0">
            <a:spAutoFit/>
          </a:bodyPr>
          <a:lstStyle/>
          <a:p>
            <a:r>
              <a:rPr lang="en-NL" sz="2000" dirty="0">
                <a:solidFill>
                  <a:schemeClr val="accent2"/>
                </a:solidFill>
              </a:rPr>
              <a:t>1</a:t>
            </a:r>
          </a:p>
        </p:txBody>
      </p:sp>
      <p:sp>
        <p:nvSpPr>
          <p:cNvPr id="74" name="TextBox 73">
            <a:extLst>
              <a:ext uri="{FF2B5EF4-FFF2-40B4-BE49-F238E27FC236}">
                <a16:creationId xmlns:a16="http://schemas.microsoft.com/office/drawing/2014/main" id="{B4C7DC42-1190-648E-BF8D-6B52A98A4669}"/>
              </a:ext>
            </a:extLst>
          </p:cNvPr>
          <p:cNvSpPr txBox="1"/>
          <p:nvPr/>
        </p:nvSpPr>
        <p:spPr>
          <a:xfrm>
            <a:off x="4870947" y="550539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70947" y="6168330"/>
            <a:ext cx="314510" cy="400110"/>
          </a:xfrm>
          <a:prstGeom prst="rect">
            <a:avLst/>
          </a:prstGeom>
          <a:noFill/>
        </p:spPr>
        <p:txBody>
          <a:bodyPr wrap="none" rtlCol="0">
            <a:spAutoFit/>
          </a:bodyPr>
          <a:lstStyle/>
          <a:p>
            <a:r>
              <a:rPr lang="en-NL" sz="2000" dirty="0">
                <a:solidFill>
                  <a:schemeClr val="accent2"/>
                </a:solidFill>
              </a:rPr>
              <a:t>1</a:t>
            </a:r>
          </a:p>
        </p:txBody>
      </p:sp>
      <p:sp>
        <p:nvSpPr>
          <p:cNvPr id="76" name="TextBox 75">
            <a:extLst>
              <a:ext uri="{FF2B5EF4-FFF2-40B4-BE49-F238E27FC236}">
                <a16:creationId xmlns:a16="http://schemas.microsoft.com/office/drawing/2014/main" id="{F8E7BD0C-C813-1AD8-8E4D-D5B81E7D9B0C}"/>
              </a:ext>
            </a:extLst>
          </p:cNvPr>
          <p:cNvSpPr txBox="1"/>
          <p:nvPr/>
        </p:nvSpPr>
        <p:spPr>
          <a:xfrm>
            <a:off x="7318848" y="450233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88417" y="5802570"/>
            <a:ext cx="314510" cy="400110"/>
          </a:xfrm>
          <a:prstGeom prst="rect">
            <a:avLst/>
          </a:prstGeom>
          <a:noFill/>
        </p:spPr>
        <p:txBody>
          <a:bodyPr wrap="none" rtlCol="0">
            <a:spAutoFit/>
          </a:bodyPr>
          <a:lstStyle/>
          <a:p>
            <a:r>
              <a:rPr lang="en-NL" sz="2000" dirty="0">
                <a:solidFill>
                  <a:schemeClr val="accent2"/>
                </a:solidFill>
              </a:rPr>
              <a:t>1</a:t>
            </a:r>
          </a:p>
        </p:txBody>
      </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dirty="0"/>
              <a:t>Huffman </a:t>
            </a:r>
            <a:r>
              <a:rPr lang="nl-NL" sz="2400" dirty="0" err="1"/>
              <a:t>coding</a:t>
            </a:r>
            <a:r>
              <a:rPr lang="nl-NL" sz="2400" dirty="0"/>
              <a:t> (</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4953088" y="3038451"/>
            <a:ext cx="4970283"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dirty="0" err="1"/>
              <a:t>smallest</a:t>
            </a:r>
            <a:r>
              <a:rPr lang="nl-NL" dirty="0"/>
              <a:t> </a:t>
            </a:r>
            <a:r>
              <a:rPr lang="nl-NL" dirty="0" err="1"/>
              <a:t>probability</a:t>
            </a:r>
            <a:r>
              <a:rPr lang="nl-NL"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endParaRPr lang="nl-NL" dirty="0"/>
          </a:p>
          <a:p>
            <a:pPr marL="342900" indent="-342900">
              <a:buAutoNum type="arabicPeriod"/>
            </a:pPr>
            <a:endParaRPr lang="nl-NL" dirty="0"/>
          </a:p>
        </p:txBody>
      </p:sp>
    </p:spTree>
    <p:extLst>
      <p:ext uri="{BB962C8B-B14F-4D97-AF65-F5344CB8AC3E}">
        <p14:creationId xmlns:p14="http://schemas.microsoft.com/office/powerpoint/2010/main" val="3850019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&lt;=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pic>
        <p:nvPicPr>
          <p:cNvPr id="15" name="Picture 14">
            <a:extLst>
              <a:ext uri="{FF2B5EF4-FFF2-40B4-BE49-F238E27FC236}">
                <a16:creationId xmlns:a16="http://schemas.microsoft.com/office/drawing/2014/main" id="{ECA50E5E-7965-CC07-0B52-E6D4DCC86FA6}"/>
              </a:ext>
            </a:extLst>
          </p:cNvPr>
          <p:cNvPicPr>
            <a:picLocks noChangeAspect="1"/>
          </p:cNvPicPr>
          <p:nvPr/>
        </p:nvPicPr>
        <p:blipFill>
          <a:blip r:embed="rId2"/>
          <a:stretch>
            <a:fillRect/>
          </a:stretch>
        </p:blipFill>
        <p:spPr>
          <a:xfrm>
            <a:off x="8412480" y="289560"/>
            <a:ext cx="3610610" cy="595022"/>
          </a:xfrm>
          <a:prstGeom prst="rect">
            <a:avLst/>
          </a:prstGeom>
        </p:spPr>
      </p:pic>
      <p:sp>
        <p:nvSpPr>
          <p:cNvPr id="3" name="TextBox 2">
            <a:extLst>
              <a:ext uri="{FF2B5EF4-FFF2-40B4-BE49-F238E27FC236}">
                <a16:creationId xmlns:a16="http://schemas.microsoft.com/office/drawing/2014/main" id="{EA0F2F67-3454-1A27-EB29-20414B51FE10}"/>
              </a:ext>
            </a:extLst>
          </p:cNvPr>
          <p:cNvSpPr txBox="1"/>
          <p:nvPr/>
        </p:nvSpPr>
        <p:spPr>
          <a:xfrm>
            <a:off x="567868" y="2967335"/>
            <a:ext cx="10862132" cy="461665"/>
          </a:xfrm>
          <a:prstGeom prst="rect">
            <a:avLst/>
          </a:prstGeom>
          <a:noFill/>
        </p:spPr>
        <p:txBody>
          <a:bodyPr wrap="square" rtlCol="0">
            <a:spAutoFit/>
          </a:bodyPr>
          <a:lstStyle/>
          <a:p>
            <a:r>
              <a:rPr lang="en-NL" sz="2400" b="1" dirty="0"/>
              <a:t>Experiment: Alice’s adventures in Wonderland</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extLst>
                  <p:ext uri="{D42A27DB-BD31-4B8C-83A1-F6EECF244321}">
                    <p14:modId xmlns:p14="http://schemas.microsoft.com/office/powerpoint/2010/main" val="900001217"/>
                  </p:ext>
                </p:extLst>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00795">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00795">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00795">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00795">
                    <a:tc>
                      <a:txBody>
                        <a:bodyPr/>
                        <a:lstStyle/>
                        <a:p>
                          <a:r>
                            <a:rPr lang="nl-NL" sz="2400" dirty="0"/>
                            <a:t>Shannon </a:t>
                          </a:r>
                          <a:r>
                            <a:rPr lang="nl-NL" sz="2400" dirty="0" err="1"/>
                            <a:t>entropy</a:t>
                          </a:r>
                          <a:r>
                            <a:rPr lang="nl-NL" sz="2400" dirty="0"/>
                            <a:t>  </a:t>
                          </a:r>
                          <a14:m>
                            <m:oMath xmlns:m="http://schemas.openxmlformats.org/officeDocument/2006/math">
                              <m:r>
                                <a:rPr lang="nl-NL" sz="2400" b="0" i="1" smtClean="0">
                                  <a:latin typeface="Cambria Math" panose="02040503050406030204" pitchFamily="18" charset="0"/>
                                </a:rPr>
                                <m:t>×</m:t>
                              </m:r>
                            </m:oMath>
                          </a14:m>
                          <a:r>
                            <a:rPr lang="nl-NL" sz="2400" dirty="0"/>
                            <a:t>  # </a:t>
                          </a:r>
                          <a:r>
                            <a:rPr lang="nl-NL" sz="2400" dirty="0" err="1"/>
                            <a:t>characters</a:t>
                          </a:r>
                          <a:endParaRPr lang="en-NL" sz="2400" dirty="0"/>
                        </a:p>
                      </a:txBody>
                      <a:tcPr/>
                    </a:tc>
                    <a:tc>
                      <a:txBody>
                        <a:bodyPr/>
                        <a:lstStyle/>
                        <a:p>
                          <a:pPr algn="r"/>
                          <a:r>
                            <a:rPr lang="en-NL" sz="2400" dirty="0"/>
                            <a:t>515778</a:t>
                          </a:r>
                        </a:p>
                      </a:txBody>
                      <a:tcPr/>
                    </a:tc>
                    <a:extLst>
                      <a:ext uri="{0D108BD9-81ED-4DB2-BD59-A6C34878D82A}">
                        <a16:rowId xmlns:a16="http://schemas.microsoft.com/office/drawing/2014/main" val="2713348081"/>
                      </a:ext>
                    </a:extLst>
                  </a:tr>
                  <a:tr h="400795">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Choice>
        <mc:Fallback>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extLst>
                  <p:ext uri="{D42A27DB-BD31-4B8C-83A1-F6EECF244321}">
                    <p14:modId xmlns:p14="http://schemas.microsoft.com/office/powerpoint/2010/main" val="900001217"/>
                  </p:ext>
                </p:extLst>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57200">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57200">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57200">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57200">
                    <a:tc>
                      <a:txBody>
                        <a:bodyPr/>
                        <a:lstStyle/>
                        <a:p>
                          <a:endParaRPr lang="en-NL"/>
                        </a:p>
                      </a:txBody>
                      <a:tcPr>
                        <a:blipFill>
                          <a:blip r:embed="rId3"/>
                          <a:stretch>
                            <a:fillRect t="-469444" r="-86528" b="-127778"/>
                          </a:stretch>
                        </a:blipFill>
                      </a:tcPr>
                    </a:tc>
                    <a:tc>
                      <a:txBody>
                        <a:bodyPr/>
                        <a:lstStyle/>
                        <a:p>
                          <a:pPr algn="r"/>
                          <a:r>
                            <a:rPr lang="en-NL" sz="2400" dirty="0"/>
                            <a:t>515778</a:t>
                          </a:r>
                        </a:p>
                      </a:txBody>
                      <a:tcPr/>
                    </a:tc>
                    <a:extLst>
                      <a:ext uri="{0D108BD9-81ED-4DB2-BD59-A6C34878D82A}">
                        <a16:rowId xmlns:a16="http://schemas.microsoft.com/office/drawing/2014/main" val="2713348081"/>
                      </a:ext>
                    </a:extLst>
                  </a:tr>
                  <a:tr h="457200">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Fallback>
      </mc:AlternateContent>
    </p:spTree>
    <p:extLst>
      <p:ext uri="{BB962C8B-B14F-4D97-AF65-F5344CB8AC3E}">
        <p14:creationId xmlns:p14="http://schemas.microsoft.com/office/powerpoint/2010/main" val="568789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Proof: L &lt;= H( data distribution )</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567869" y="1154369"/>
            <a:ext cx="6097904"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Shannon: L ≈ H( data distribution )</a:t>
            </a:r>
          </a:p>
        </p:txBody>
      </p:sp>
      <p:pic>
        <p:nvPicPr>
          <p:cNvPr id="15" name="Picture 14">
            <a:extLst>
              <a:ext uri="{FF2B5EF4-FFF2-40B4-BE49-F238E27FC236}">
                <a16:creationId xmlns:a16="http://schemas.microsoft.com/office/drawing/2014/main" id="{ECA50E5E-7965-CC07-0B52-E6D4DCC86FA6}"/>
              </a:ext>
            </a:extLst>
          </p:cNvPr>
          <p:cNvPicPr>
            <a:picLocks noChangeAspect="1"/>
          </p:cNvPicPr>
          <p:nvPr/>
        </p:nvPicPr>
        <p:blipFill>
          <a:blip r:embed="rId2"/>
          <a:stretch>
            <a:fillRect/>
          </a:stretch>
        </p:blipFill>
        <p:spPr>
          <a:xfrm>
            <a:off x="8412480" y="289560"/>
            <a:ext cx="3610610" cy="595022"/>
          </a:xfrm>
          <a:prstGeom prst="rect">
            <a:avLst/>
          </a:prstGeom>
        </p:spPr>
      </p:pic>
      <p:sp>
        <p:nvSpPr>
          <p:cNvPr id="3" name="TextBox 2">
            <a:extLst>
              <a:ext uri="{FF2B5EF4-FFF2-40B4-BE49-F238E27FC236}">
                <a16:creationId xmlns:a16="http://schemas.microsoft.com/office/drawing/2014/main" id="{EA0F2F67-3454-1A27-EB29-20414B51FE10}"/>
              </a:ext>
            </a:extLst>
          </p:cNvPr>
          <p:cNvSpPr txBox="1"/>
          <p:nvPr/>
        </p:nvSpPr>
        <p:spPr>
          <a:xfrm>
            <a:off x="567868" y="2967335"/>
            <a:ext cx="10862132" cy="461665"/>
          </a:xfrm>
          <a:prstGeom prst="rect">
            <a:avLst/>
          </a:prstGeom>
          <a:noFill/>
        </p:spPr>
        <p:txBody>
          <a:bodyPr wrap="square" rtlCol="0">
            <a:spAutoFit/>
          </a:bodyPr>
          <a:lstStyle/>
          <a:p>
            <a:r>
              <a:rPr lang="en-NL" sz="2400" b="1" dirty="0"/>
              <a:t>Experiments: Alice’s adventures in Wonderland &amp; random samples</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00795">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00795">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00795">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00795">
                    <a:tc>
                      <a:txBody>
                        <a:bodyPr/>
                        <a:lstStyle/>
                        <a:p>
                          <a:r>
                            <a:rPr lang="nl-NL" sz="2400" dirty="0"/>
                            <a:t>Shannon </a:t>
                          </a:r>
                          <a:r>
                            <a:rPr lang="nl-NL" sz="2400" dirty="0" err="1"/>
                            <a:t>entropy</a:t>
                          </a:r>
                          <a:r>
                            <a:rPr lang="nl-NL" sz="2400" dirty="0"/>
                            <a:t>  </a:t>
                          </a:r>
                          <a14:m>
                            <m:oMath xmlns:m="http://schemas.openxmlformats.org/officeDocument/2006/math">
                              <m:r>
                                <a:rPr lang="nl-NL" sz="2400" b="0" i="1" smtClean="0">
                                  <a:latin typeface="Cambria Math" panose="02040503050406030204" pitchFamily="18" charset="0"/>
                                </a:rPr>
                                <m:t>×</m:t>
                              </m:r>
                            </m:oMath>
                          </a14:m>
                          <a:r>
                            <a:rPr lang="nl-NL" sz="2400" dirty="0"/>
                            <a:t>  # </a:t>
                          </a:r>
                          <a:r>
                            <a:rPr lang="nl-NL" sz="2400" dirty="0" err="1"/>
                            <a:t>characters</a:t>
                          </a:r>
                          <a:endParaRPr lang="en-NL" sz="2400" dirty="0"/>
                        </a:p>
                      </a:txBody>
                      <a:tcPr/>
                    </a:tc>
                    <a:tc>
                      <a:txBody>
                        <a:bodyPr/>
                        <a:lstStyle/>
                        <a:p>
                          <a:pPr algn="r"/>
                          <a:r>
                            <a:rPr lang="en-NL" sz="2400" dirty="0"/>
                            <a:t>515778</a:t>
                          </a:r>
                        </a:p>
                      </a:txBody>
                      <a:tcPr/>
                    </a:tc>
                    <a:extLst>
                      <a:ext uri="{0D108BD9-81ED-4DB2-BD59-A6C34878D82A}">
                        <a16:rowId xmlns:a16="http://schemas.microsoft.com/office/drawing/2014/main" val="2713348081"/>
                      </a:ext>
                    </a:extLst>
                  </a:tr>
                  <a:tr h="400795">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Choice>
        <mc:Fallback>
          <p:graphicFrame>
            <p:nvGraphicFramePr>
              <p:cNvPr id="4" name="Table 4">
                <a:extLst>
                  <a:ext uri="{FF2B5EF4-FFF2-40B4-BE49-F238E27FC236}">
                    <a16:creationId xmlns:a16="http://schemas.microsoft.com/office/drawing/2014/main" id="{481DA92F-28AD-61DE-BAAB-9D3683000AB6}"/>
                  </a:ext>
                </a:extLst>
              </p:cNvPr>
              <p:cNvGraphicFramePr>
                <a:graphicFrameLocks noGrp="1"/>
              </p:cNvGraphicFramePr>
              <p:nvPr/>
            </p:nvGraphicFramePr>
            <p:xfrm>
              <a:off x="683258" y="3481413"/>
              <a:ext cx="9123682" cy="2999191"/>
            </p:xfrm>
            <a:graphic>
              <a:graphicData uri="http://schemas.openxmlformats.org/drawingml/2006/table">
                <a:tbl>
                  <a:tblPr bandRow="1">
                    <a:tableStyleId>{3B4B98B0-60AC-42C2-AFA5-B58CD77FA1E5}</a:tableStyleId>
                  </a:tblPr>
                  <a:tblGrid>
                    <a:gridCol w="4886024">
                      <a:extLst>
                        <a:ext uri="{9D8B030D-6E8A-4147-A177-3AD203B41FA5}">
                          <a16:colId xmlns:a16="http://schemas.microsoft.com/office/drawing/2014/main" val="446387296"/>
                        </a:ext>
                      </a:extLst>
                    </a:gridCol>
                    <a:gridCol w="4237658">
                      <a:extLst>
                        <a:ext uri="{9D8B030D-6E8A-4147-A177-3AD203B41FA5}">
                          <a16:colId xmlns:a16="http://schemas.microsoft.com/office/drawing/2014/main" val="1527117180"/>
                        </a:ext>
                      </a:extLst>
                    </a:gridCol>
                  </a:tblGrid>
                  <a:tr h="457200">
                    <a:tc>
                      <a:txBody>
                        <a:bodyPr/>
                        <a:lstStyle/>
                        <a:p>
                          <a:r>
                            <a:rPr lang="en-NL" sz="2400" dirty="0"/>
                            <a:t># characters</a:t>
                          </a:r>
                        </a:p>
                      </a:txBody>
                      <a:tcPr/>
                    </a:tc>
                    <a:tc>
                      <a:txBody>
                        <a:bodyPr/>
                        <a:lstStyle/>
                        <a:p>
                          <a:pPr algn="r"/>
                          <a:r>
                            <a:rPr lang="en-NL" sz="2400" dirty="0"/>
                            <a:t>123606</a:t>
                          </a:r>
                        </a:p>
                      </a:txBody>
                      <a:tcPr/>
                    </a:tc>
                    <a:extLst>
                      <a:ext uri="{0D108BD9-81ED-4DB2-BD59-A6C34878D82A}">
                        <a16:rowId xmlns:a16="http://schemas.microsoft.com/office/drawing/2014/main" val="3695817774"/>
                      </a:ext>
                    </a:extLst>
                  </a:tr>
                  <a:tr h="713191">
                    <a:tc>
                      <a:txBody>
                        <a:bodyPr/>
                        <a:lstStyle/>
                        <a:p>
                          <a:r>
                            <a:rPr lang="en-NL" sz="2400" dirty="0"/>
                            <a:t># bits in ASCII ( times 8)</a:t>
                          </a:r>
                        </a:p>
                      </a:txBody>
                      <a:tcPr/>
                    </a:tc>
                    <a:tc>
                      <a:txBody>
                        <a:bodyPr/>
                        <a:lstStyle/>
                        <a:p>
                          <a:pPr algn="r"/>
                          <a:r>
                            <a:rPr lang="en-NL" sz="2400" dirty="0"/>
                            <a:t>8*123606 = 988848</a:t>
                          </a:r>
                        </a:p>
                      </a:txBody>
                      <a:tcPr/>
                    </a:tc>
                    <a:extLst>
                      <a:ext uri="{0D108BD9-81ED-4DB2-BD59-A6C34878D82A}">
                        <a16:rowId xmlns:a16="http://schemas.microsoft.com/office/drawing/2014/main" val="2874294687"/>
                      </a:ext>
                    </a:extLst>
                  </a:tr>
                  <a:tr h="457200">
                    <a:tc>
                      <a:txBody>
                        <a:bodyPr/>
                        <a:lstStyle/>
                        <a:p>
                          <a:r>
                            <a:rPr lang="en-NL" sz="2400" dirty="0"/>
                            <a:t># bits in Huffman coding</a:t>
                          </a:r>
                        </a:p>
                      </a:txBody>
                      <a:tcPr/>
                    </a:tc>
                    <a:tc>
                      <a:txBody>
                        <a:bodyPr/>
                        <a:lstStyle/>
                        <a:p>
                          <a:pPr algn="r"/>
                          <a:r>
                            <a:rPr lang="en-NL" sz="2400" dirty="0"/>
                            <a:t>519188</a:t>
                          </a:r>
                        </a:p>
                      </a:txBody>
                      <a:tcPr/>
                    </a:tc>
                    <a:extLst>
                      <a:ext uri="{0D108BD9-81ED-4DB2-BD59-A6C34878D82A}">
                        <a16:rowId xmlns:a16="http://schemas.microsoft.com/office/drawing/2014/main" val="4041214049"/>
                      </a:ext>
                    </a:extLst>
                  </a:tr>
                  <a:tr h="457200">
                    <a:tc>
                      <a:txBody>
                        <a:bodyPr/>
                        <a:lstStyle/>
                        <a:p>
                          <a:r>
                            <a:rPr lang="en-NL" sz="2400" dirty="0"/>
                            <a:t>Shannon entropy: # bits per character</a:t>
                          </a:r>
                        </a:p>
                      </a:txBody>
                      <a:tcPr/>
                    </a:tc>
                    <a:tc>
                      <a:txBody>
                        <a:bodyPr/>
                        <a:lstStyle/>
                        <a:p>
                          <a:pPr algn="r"/>
                          <a:r>
                            <a:rPr lang="en-NL" sz="2400" dirty="0"/>
                            <a:t>4,173</a:t>
                          </a:r>
                        </a:p>
                      </a:txBody>
                      <a:tcPr/>
                    </a:tc>
                    <a:extLst>
                      <a:ext uri="{0D108BD9-81ED-4DB2-BD59-A6C34878D82A}">
                        <a16:rowId xmlns:a16="http://schemas.microsoft.com/office/drawing/2014/main" val="1737257396"/>
                      </a:ext>
                    </a:extLst>
                  </a:tr>
                  <a:tr h="457200">
                    <a:tc>
                      <a:txBody>
                        <a:bodyPr/>
                        <a:lstStyle/>
                        <a:p>
                          <a:endParaRPr lang="en-NL"/>
                        </a:p>
                      </a:txBody>
                      <a:tcPr>
                        <a:blipFill>
                          <a:blip r:embed="rId3"/>
                          <a:stretch>
                            <a:fillRect t="-469444" r="-86528" b="-127778"/>
                          </a:stretch>
                        </a:blipFill>
                      </a:tcPr>
                    </a:tc>
                    <a:tc>
                      <a:txBody>
                        <a:bodyPr/>
                        <a:lstStyle/>
                        <a:p>
                          <a:pPr algn="r"/>
                          <a:r>
                            <a:rPr lang="en-NL" sz="2400" dirty="0"/>
                            <a:t>515778</a:t>
                          </a:r>
                        </a:p>
                      </a:txBody>
                      <a:tcPr/>
                    </a:tc>
                    <a:extLst>
                      <a:ext uri="{0D108BD9-81ED-4DB2-BD59-A6C34878D82A}">
                        <a16:rowId xmlns:a16="http://schemas.microsoft.com/office/drawing/2014/main" val="2713348081"/>
                      </a:ext>
                    </a:extLst>
                  </a:tr>
                  <a:tr h="457200">
                    <a:tc>
                      <a:txBody>
                        <a:bodyPr/>
                        <a:lstStyle/>
                        <a:p>
                          <a:r>
                            <a:rPr lang="en-GB" sz="2400" dirty="0"/>
                            <a:t>#bits when z</a:t>
                          </a:r>
                          <a:r>
                            <a:rPr lang="en-NL" sz="2400" dirty="0"/>
                            <a:t>ipped</a:t>
                          </a:r>
                        </a:p>
                      </a:txBody>
                      <a:tcPr/>
                    </a:tc>
                    <a:tc>
                      <a:txBody>
                        <a:bodyPr/>
                        <a:lstStyle/>
                        <a:p>
                          <a:pPr algn="r"/>
                          <a:r>
                            <a:rPr lang="en-NL" sz="2400" dirty="0"/>
                            <a:t>369248</a:t>
                          </a:r>
                        </a:p>
                      </a:txBody>
                      <a:tcPr/>
                    </a:tc>
                    <a:extLst>
                      <a:ext uri="{0D108BD9-81ED-4DB2-BD59-A6C34878D82A}">
                        <a16:rowId xmlns:a16="http://schemas.microsoft.com/office/drawing/2014/main" val="557656768"/>
                      </a:ext>
                    </a:extLst>
                  </a:tr>
                </a:tbl>
              </a:graphicData>
            </a:graphic>
          </p:graphicFrame>
        </mc:Fallback>
      </mc:AlternateContent>
    </p:spTree>
    <p:extLst>
      <p:ext uri="{BB962C8B-B14F-4D97-AF65-F5344CB8AC3E}">
        <p14:creationId xmlns:p14="http://schemas.microsoft.com/office/powerpoint/2010/main" val="3647811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pPr/>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pPr/>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pPr/>
                <a:r>
                  <a:rPr lang="nl-NL" sz="2800" dirty="0"/>
                  <a:t>Extreme cases:</a:t>
                </a:r>
                <a:endParaRPr lang="nl-NL" sz="2800" i="1" dirty="0">
                  <a:latin typeface="Cambria Math" panose="02040503050406030204" pitchFamily="18" charset="0"/>
                </a:endParaRPr>
              </a:p>
              <a:p>
                <a:pPr/>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5423267" cy="461665"/>
          </a:xfrm>
          <a:prstGeom prst="rect">
            <a:avLst/>
          </a:prstGeom>
          <a:noFill/>
        </p:spPr>
        <p:txBody>
          <a:bodyPr wrap="square" rtlCol="0">
            <a:spAutoFit/>
          </a:bodyPr>
          <a:lstStyle/>
          <a:p>
            <a:r>
              <a:rPr lang="en-NL" sz="2400" b="1" dirty="0"/>
              <a:t>Example: binary symmetric channel (BSC)</a:t>
            </a:r>
          </a:p>
        </p:txBody>
      </p:sp>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7B7F999-AFAB-838C-29F6-37D923F3CCB0}"/>
                  </a:ext>
                </a:extLst>
              </p:cNvPr>
              <p:cNvSpPr txBox="1"/>
              <p:nvPr/>
            </p:nvSpPr>
            <p:spPr>
              <a:xfrm>
                <a:off x="5987127" y="5076947"/>
                <a:ext cx="5675977" cy="1266629"/>
              </a:xfrm>
              <a:prstGeom prst="rect">
                <a:avLst/>
              </a:prstGeom>
              <a:noFill/>
            </p:spPr>
            <p:txBody>
              <a:bodyPr wrap="none" rtlCol="0">
                <a:spAutoFit/>
              </a:bodyPr>
              <a:lstStyle/>
              <a:p>
                <a:r>
                  <a:rPr lang="nl-NL" sz="2400" dirty="0"/>
                  <a:t>Input bit is </a:t>
                </a: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m:t>
                      </m:r>
                      <m:r>
                        <a:rPr lang="nl-NL" sz="2400" b="0" i="1" smtClean="0">
                          <a:latin typeface="Cambria Math" panose="02040503050406030204" pitchFamily="18" charset="0"/>
                        </a:rPr>
                        <m:t>0.1 ,0.9</m:t>
                      </m:r>
                      <m:r>
                        <a:rPr lang="nl-NL" sz="2400" b="0" i="1" smtClean="0">
                          <a:latin typeface="Cambria Math" panose="02040503050406030204" pitchFamily="18" charset="0"/>
                        </a:rPr>
                        <m:t>]</m:t>
                      </m:r>
                    </m:oMath>
                  </m:oMathPara>
                </a14:m>
                <a:endParaRPr lang="en-NL" sz="2400" dirty="0"/>
              </a:p>
            </p:txBody>
          </p:sp>
        </mc:Choice>
        <mc:Fallback>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5987127" y="5076947"/>
                <a:ext cx="5675977" cy="1266629"/>
              </a:xfrm>
              <a:prstGeom prst="rect">
                <a:avLst/>
              </a:prstGeom>
              <a:blipFill>
                <a:blip r:embed="rId8"/>
                <a:stretch>
                  <a:fillRect l="-1786" t="-2970" b="-4950"/>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1" name="TextBox 20">
            <a:extLst>
              <a:ext uri="{FF2B5EF4-FFF2-40B4-BE49-F238E27FC236}">
                <a16:creationId xmlns:a16="http://schemas.microsoft.com/office/drawing/2014/main" id="{6FC7FB53-90A3-1639-A029-02517CF6DBA5}"/>
              </a:ext>
            </a:extLst>
          </p:cNvPr>
          <p:cNvSpPr txBox="1"/>
          <p:nvPr/>
        </p:nvSpPr>
        <p:spPr>
          <a:xfrm>
            <a:off x="293001" y="3055788"/>
            <a:ext cx="7118236" cy="2677656"/>
          </a:xfrm>
          <a:prstGeom prst="rect">
            <a:avLst/>
          </a:prstGeom>
          <a:noFill/>
        </p:spPr>
        <p:txBody>
          <a:bodyPr wrap="square" rtlCol="0">
            <a:spAutoFit/>
          </a:bodyPr>
          <a:lstStyle/>
          <a:p>
            <a:r>
              <a:rPr lang="en-NL" sz="2400" b="1" dirty="0"/>
              <a:t>Example: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by </a:t>
            </a:r>
            <a:br>
              <a:rPr lang="en-US" sz="2400" dirty="0"/>
            </a:br>
            <a:r>
              <a:rPr lang="en-US" sz="2400" dirty="0"/>
              <a:t>“majority vote”</a:t>
            </a:r>
          </a:p>
          <a:p>
            <a:r>
              <a:rPr lang="en-US" sz="2400" dirty="0"/>
              <a:t>Rate: 1/3 (not so good)</a:t>
            </a:r>
          </a:p>
          <a:p>
            <a:r>
              <a:rPr lang="en-US" sz="2400" dirty="0"/>
              <a:t>Probability of success: 0.97 per bit</a:t>
            </a:r>
          </a:p>
          <a:p>
            <a:endParaRPr lang="nl-NL" sz="2400" dirty="0"/>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5516986"/>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Code rate: transmitted message bits per channel use </a:t>
            </a:r>
          </a:p>
          <a:p>
            <a:r>
              <a:rPr lang="en-US" sz="2400" dirty="0"/>
              <a:t>2. Probability of correctly decoding 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6370585" y="3055788"/>
            <a:ext cx="4538715" cy="2677656"/>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a:p>
            <a:endParaRPr lang="nl-NL" sz="2400" dirty="0"/>
          </a:p>
        </p:txBody>
      </p:sp>
    </p:spTree>
    <p:extLst>
      <p:ext uri="{BB962C8B-B14F-4D97-AF65-F5344CB8AC3E}">
        <p14:creationId xmlns:p14="http://schemas.microsoft.com/office/powerpoint/2010/main" val="2993309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3046988"/>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101</a:t>
                </a:r>
              </a:p>
              <a:p>
                <a:r>
                  <a:rPr lang="nl-NL" sz="2400" dirty="0"/>
                  <a:t>Y = 011</a:t>
                </a:r>
                <a:r>
                  <a:rPr lang="nl-NL" sz="2400" dirty="0">
                    <a:highlight>
                      <a:srgbClr val="FFFF00"/>
                    </a:highlight>
                  </a:rPr>
                  <a:t>1</a:t>
                </a:r>
                <a:r>
                  <a:rPr lang="nl-NL" sz="2400" dirty="0"/>
                  <a:t> 101 </a:t>
                </a:r>
              </a:p>
              <a:p>
                <a:endParaRPr lang="nl-NL" sz="2400" dirty="0"/>
              </a:p>
              <a:p>
                <a:r>
                  <a:rPr lang="en-US" sz="2400" dirty="0"/>
                  <a:t>Rate: 4/7 </a:t>
                </a:r>
                <a:br>
                  <a:rPr lang="en-US" sz="2400" dirty="0"/>
                </a:br>
                <a:r>
                  <a:rPr lang="en-US" sz="2400" dirty="0"/>
                  <a:t>Probability of success: 94% (per bit)</a:t>
                </a:r>
              </a:p>
              <a:p>
                <a:endParaRPr lang="nl-NL" sz="2400" dirty="0"/>
              </a:p>
            </p:txBody>
          </p:sp>
        </mc:Choice>
        <mc:Fallback>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3046988"/>
              </a:xfrm>
              <a:prstGeom prst="rect">
                <a:avLst/>
              </a:prstGeom>
              <a:blipFill>
                <a:blip r:embed="rId2"/>
                <a:stretch>
                  <a:fillRect l="-2083" t="-1660"/>
                </a:stretch>
              </a:blipFill>
            </p:spPr>
            <p:txBody>
              <a:bodyPr/>
              <a:lstStyle/>
              <a:p>
                <a:r>
                  <a:rPr lang="en-NL">
                    <a:noFill/>
                  </a:rPr>
                  <a:t> </a:t>
                </a:r>
              </a:p>
            </p:txBody>
          </p:sp>
        </mc:Fallback>
      </mc:AlternateContent>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4745CB6-53F5-482D-7BC2-94898CCE1367}"/>
                  </a:ext>
                </a:extLst>
              </p:cNvPr>
              <p:cNvSpPr txBox="1"/>
              <p:nvPr/>
            </p:nvSpPr>
            <p:spPr>
              <a:xfrm>
                <a:off x="7069062" y="4505830"/>
                <a:ext cx="510591"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7069062" y="4505830"/>
                <a:ext cx="510591" cy="523220"/>
              </a:xfrm>
              <a:prstGeom prst="rect">
                <a:avLst/>
              </a:prstGeom>
              <a:blipFill>
                <a:blip r:embed="rId5"/>
                <a:stretch>
                  <a:fillRect r="-21951" b="-238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1E37B04-0801-ABE4-E5F1-466C29A73B84}"/>
                  </a:ext>
                </a:extLst>
              </p:cNvPr>
              <p:cNvSpPr txBox="1"/>
              <p:nvPr/>
            </p:nvSpPr>
            <p:spPr>
              <a:xfrm>
                <a:off x="6344317" y="4213730"/>
                <a:ext cx="734945"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6344317" y="4213730"/>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Tree>
    <p:extLst>
      <p:ext uri="{BB962C8B-B14F-4D97-AF65-F5344CB8AC3E}">
        <p14:creationId xmlns:p14="http://schemas.microsoft.com/office/powerpoint/2010/main" val="1927822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755650" y="3952363"/>
            <a:ext cx="10680700" cy="131434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2D19152-ABD0-B9C8-08B6-F0AA197E7C54}"/>
                  </a:ext>
                </a:extLst>
              </p:cNvPr>
              <p:cNvSpPr txBox="1"/>
              <p:nvPr/>
            </p:nvSpPr>
            <p:spPr>
              <a:xfrm>
                <a:off x="1099936" y="2991765"/>
                <a:ext cx="2768770" cy="70711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func>
                        <m:funcPr>
                          <m:ctrlPr>
                            <a:rPr lang="nl-NL" sz="2800" b="0" i="1" smtClean="0">
                              <a:latin typeface="Cambria Math" panose="02040503050406030204" pitchFamily="18" charset="0"/>
                            </a:rPr>
                          </m:ctrlPr>
                        </m:funcPr>
                        <m:fName>
                          <m:limLow>
                            <m:limLowPr>
                              <m:ctrlPr>
                                <a:rPr lang="nl-NL" sz="2800" b="0" i="1" smtClean="0">
                                  <a:latin typeface="Cambria Math" panose="02040503050406030204" pitchFamily="18" charset="0"/>
                                </a:rPr>
                              </m:ctrlPr>
                            </m:limLowPr>
                            <m:e>
                              <m:r>
                                <m:rPr>
                                  <m:sty m:val="p"/>
                                </m:rPr>
                                <a:rPr lang="nl-NL" sz="2800" b="0" i="0" smtClean="0">
                                  <a:latin typeface="Cambria Math" panose="02040503050406030204" pitchFamily="18" charset="0"/>
                                </a:rPr>
                                <m:t>max</m:t>
                              </m:r>
                            </m:e>
                            <m:lim>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𝑃</m:t>
                                  </m:r>
                                </m:e>
                                <m:sub>
                                  <m:r>
                                    <a:rPr lang="nl-NL" sz="2800" b="0" i="1" smtClean="0">
                                      <a:latin typeface="Cambria Math" panose="02040503050406030204" pitchFamily="18" charset="0"/>
                                    </a:rPr>
                                    <m:t>𝑋</m:t>
                                  </m:r>
                                </m:sub>
                              </m:sSub>
                            </m:lim>
                          </m:limLow>
                        </m:fName>
                        <m:e>
                          <m:r>
                            <a:rPr lang="nl-NL" sz="2800" b="0" i="1" smtClean="0">
                              <a:latin typeface="Cambria Math" panose="02040503050406030204" pitchFamily="18" charset="0"/>
                            </a:rPr>
                            <m:t>𝐼</m:t>
                          </m:r>
                          <m:r>
                            <a:rPr lang="nl-NL" sz="2800" b="0" i="1" smtClean="0">
                              <a:latin typeface="Cambria Math" panose="02040503050406030204" pitchFamily="18" charset="0"/>
                            </a:rPr>
                            <m:t>(</m:t>
                          </m:r>
                          <m:r>
                            <a:rPr lang="nl-NL" sz="2800" b="0" i="1" smtClean="0">
                              <a:latin typeface="Cambria Math" panose="02040503050406030204" pitchFamily="18" charset="0"/>
                            </a:rPr>
                            <m:t>𝑋</m:t>
                          </m:r>
                          <m:r>
                            <a:rPr lang="nl-NL" sz="2800" b="0" i="1" smtClean="0">
                              <a:latin typeface="Cambria Math" panose="02040503050406030204" pitchFamily="18" charset="0"/>
                            </a:rPr>
                            <m:t>:</m:t>
                          </m:r>
                          <m:r>
                            <a:rPr lang="nl-NL" sz="2800" b="0" i="1" smtClean="0">
                              <a:latin typeface="Cambria Math" panose="02040503050406030204" pitchFamily="18" charset="0"/>
                            </a:rPr>
                            <m:t>𝑌</m:t>
                          </m:r>
                          <m:r>
                            <a:rPr lang="nl-NL" sz="2800" b="0" i="1" smtClean="0">
                              <a:latin typeface="Cambria Math" panose="02040503050406030204" pitchFamily="18" charset="0"/>
                            </a:rPr>
                            <m:t>)</m:t>
                          </m:r>
                        </m:e>
                      </m:func>
                    </m:oMath>
                  </m:oMathPara>
                </a14:m>
                <a:endParaRPr lang="en-US" sz="2800" dirty="0"/>
              </a:p>
            </p:txBody>
          </p:sp>
        </mc:Choice>
        <mc:Fallback>
          <p:sp>
            <p:nvSpPr>
              <p:cNvPr id="9" name="TextBox 8">
                <a:extLst>
                  <a:ext uri="{FF2B5EF4-FFF2-40B4-BE49-F238E27FC236}">
                    <a16:creationId xmlns:a16="http://schemas.microsoft.com/office/drawing/2014/main" id="{02D19152-ABD0-B9C8-08B6-F0AA197E7C54}"/>
                  </a:ext>
                </a:extLst>
              </p:cNvPr>
              <p:cNvSpPr txBox="1">
                <a:spLocks noRot="1" noChangeAspect="1" noMove="1" noResize="1" noEditPoints="1" noAdjustHandles="1" noChangeArrowheads="1" noChangeShapeType="1" noTextEdit="1"/>
              </p:cNvSpPr>
              <p:nvPr/>
            </p:nvSpPr>
            <p:spPr>
              <a:xfrm>
                <a:off x="1099936" y="2991765"/>
                <a:ext cx="2768770" cy="707117"/>
              </a:xfrm>
              <a:prstGeom prst="rect">
                <a:avLst/>
              </a:prstGeom>
              <a:blipFill>
                <a:blip r:embed="rId2"/>
                <a:stretch>
                  <a:fillRect r="-913" b="-350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24AC68A-A441-5EB9-D306-6CEADB24F15A}"/>
                  </a:ext>
                </a:extLst>
              </p:cNvPr>
              <p:cNvSpPr txBox="1"/>
              <p:nvPr/>
            </p:nvSpPr>
            <p:spPr>
              <a:xfrm>
                <a:off x="4913031" y="3060376"/>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p:sp>
            <p:nvSpPr>
              <p:cNvPr id="11" name="TextBox 10">
                <a:extLst>
                  <a:ext uri="{FF2B5EF4-FFF2-40B4-BE49-F238E27FC236}">
                    <a16:creationId xmlns:a16="http://schemas.microsoft.com/office/drawing/2014/main" id="{024AC68A-A441-5EB9-D306-6CEADB24F15A}"/>
                  </a:ext>
                </a:extLst>
              </p:cNvPr>
              <p:cNvSpPr txBox="1">
                <a:spLocks noRot="1" noChangeAspect="1" noMove="1" noResize="1" noEditPoints="1" noAdjustHandles="1" noChangeArrowheads="1" noChangeShapeType="1" noTextEdit="1"/>
              </p:cNvSpPr>
              <p:nvPr/>
            </p:nvSpPr>
            <p:spPr>
              <a:xfrm>
                <a:off x="4913031" y="3060376"/>
                <a:ext cx="5412621" cy="461665"/>
              </a:xfrm>
              <a:prstGeom prst="rect">
                <a:avLst/>
              </a:prstGeom>
              <a:blipFill>
                <a:blip r:embed="rId3"/>
                <a:stretch>
                  <a:fillRect l="-1636" t="-5263" b="-28947"/>
                </a:stretch>
              </a:blipFill>
            </p:spPr>
            <p:txBody>
              <a:bodyPr/>
              <a:lstStyle/>
              <a:p>
                <a:r>
                  <a:rPr lang="en-NL">
                    <a:noFill/>
                  </a:rPr>
                  <a:t> </a:t>
                </a:r>
              </a:p>
            </p:txBody>
          </p:sp>
        </mc:Fallback>
      </mc:AlternateContent>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8" name="TextBox 27">
            <a:extLst>
              <a:ext uri="{FF2B5EF4-FFF2-40B4-BE49-F238E27FC236}">
                <a16:creationId xmlns:a16="http://schemas.microsoft.com/office/drawing/2014/main" id="{0D50B52C-7D3B-6B5D-DA29-810FBC421382}"/>
              </a:ext>
            </a:extLst>
          </p:cNvPr>
          <p:cNvSpPr txBox="1"/>
          <p:nvPr/>
        </p:nvSpPr>
        <p:spPr>
          <a:xfrm>
            <a:off x="801682" y="5628266"/>
            <a:ext cx="10281787" cy="830997"/>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dirty="0" err="1"/>
              <a:t>randomly</a:t>
            </a:r>
            <a:r>
              <a:rPr lang="nl-NL" sz="2400" dirty="0"/>
              <a:t> </a:t>
            </a:r>
            <a:r>
              <a:rPr lang="nl-NL" sz="2400" dirty="0" err="1"/>
              <a:t>chosen</a:t>
            </a:r>
            <a:r>
              <a:rPr lang="nl-NL" sz="2400" dirty="0"/>
              <a:t> codes do </a:t>
            </a:r>
            <a:r>
              <a:rPr lang="nl-NL" sz="2400" dirty="0" err="1"/>
              <a:t>the</a:t>
            </a:r>
            <a:r>
              <a:rPr lang="nl-NL" sz="2400" dirty="0"/>
              <a:t> job. </a:t>
            </a: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p:spTree>
    <p:extLst>
      <p:ext uri="{BB962C8B-B14F-4D97-AF65-F5344CB8AC3E}">
        <p14:creationId xmlns:p14="http://schemas.microsoft.com/office/powerpoint/2010/main" val="623894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have you learned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Exponentials &amp; Logarithms</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 name="Picture 1">
            <a:extLst>
              <a:ext uri="{FF2B5EF4-FFF2-40B4-BE49-F238E27FC236}">
                <a16:creationId xmlns:a16="http://schemas.microsoft.com/office/drawing/2014/main" id="{6F714A0B-E972-2E21-0093-171E77733CB3}"/>
              </a:ext>
            </a:extLst>
          </p:cNvPr>
          <p:cNvPicPr>
            <a:picLocks noChangeAspect="1"/>
          </p:cNvPicPr>
          <p:nvPr/>
        </p:nvPicPr>
        <p:blipFill>
          <a:blip r:embed="rId2"/>
          <a:stretch>
            <a:fillRect/>
          </a:stretch>
        </p:blipFill>
        <p:spPr>
          <a:xfrm>
            <a:off x="307976" y="297690"/>
            <a:ext cx="1595687" cy="2251922"/>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2"/>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517357"/>
            <a:ext cx="10536158"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3"/>
          <a:stretch>
            <a:fillRect/>
          </a:stretch>
        </p:blipFill>
        <p:spPr>
          <a:xfrm>
            <a:off x="180976" y="5154262"/>
            <a:ext cx="1114424" cy="1572736"/>
          </a:xfrm>
          <a:prstGeom prst="rect">
            <a:avLst/>
          </a:prstGeom>
        </p:spPr>
      </p:pic>
    </p:spTree>
    <p:extLst>
      <p:ext uri="{BB962C8B-B14F-4D97-AF65-F5344CB8AC3E}">
        <p14:creationId xmlns:p14="http://schemas.microsoft.com/office/powerpoint/2010/main" val="100495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9091"/>
          <a:stretch/>
        </p:blipFill>
        <p:spPr bwMode="auto">
          <a:xfrm>
            <a:off x="7677759" y="291084"/>
            <a:ext cx="3978135" cy="31472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414389" y="3601309"/>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691216" y="6289499"/>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371976" y="3803125"/>
            <a:ext cx="5074215" cy="3932080"/>
          </a:xfrm>
          <a:prstGeom prst="rect">
            <a:avLst/>
          </a:prstGeom>
        </p:spPr>
      </p:pic>
    </p:spTree>
    <p:extLst>
      <p:ext uri="{BB962C8B-B14F-4D97-AF65-F5344CB8AC3E}">
        <p14:creationId xmlns:p14="http://schemas.microsoft.com/office/powerpoint/2010/main" val="1751426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t>mostly </a:t>
            </a:r>
            <a:r>
              <a:rPr lang="en-GB" dirty="0" err="1"/>
              <a:t>analog</a:t>
            </a:r>
            <a:endParaRPr lang="en-GB" dirty="0"/>
          </a:p>
          <a:p>
            <a:r>
              <a:rPr lang="en-GB" dirty="0"/>
              <a:t>ad-hoc engineering, tailored to each application </a:t>
            </a:r>
          </a:p>
          <a:p>
            <a:r>
              <a:rPr lang="en-GB" dirty="0"/>
              <a:t>is there a general methodology for designing communication systems?</a:t>
            </a:r>
          </a:p>
          <a:p>
            <a:r>
              <a:rPr lang="en-GB" dirty="0"/>
              <a:t>can we communicate reliably in noise?</a:t>
            </a:r>
          </a:p>
          <a:p>
            <a:r>
              <a:rPr lang="en-GB" dirty="0"/>
              <a:t>how fast can we communicate?</a:t>
            </a:r>
            <a:endParaRPr lang="en-NL" dirty="0"/>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Bell Labs</a:t>
            </a:r>
          </a:p>
          <a:p>
            <a:r>
              <a:rPr lang="en-GB" dirty="0"/>
              <a:t>1958: Professor at MIT:</a:t>
            </a:r>
          </a:p>
          <a:p>
            <a:endParaRPr lang="en-GB" dirty="0"/>
          </a:p>
          <a:p>
            <a:endParaRPr lang="en-GB" dirty="0"/>
          </a:p>
          <a:p>
            <a:endParaRPr lang="en-GB" dirty="0"/>
          </a:p>
          <a:p>
            <a:r>
              <a:rPr lang="en-GB" dirty="0">
                <a:hlinkClick r:id="rId2"/>
              </a:rPr>
              <a:t>juggling</a:t>
            </a:r>
            <a:r>
              <a:rPr lang="en-GB" dirty="0"/>
              <a:t>, unicycling, chess</a:t>
            </a:r>
          </a:p>
          <a:p>
            <a:r>
              <a:rPr lang="en-GB" dirty="0">
                <a:hlinkClick r:id="rId3"/>
              </a:rPr>
              <a:t>u</a:t>
            </a:r>
            <a:r>
              <a:rPr lang="en-GB" dirty="0">
                <a:hlinkClick r:id="rId3"/>
              </a:rPr>
              <a:t>ltimate machine</a:t>
            </a:r>
            <a:r>
              <a:rPr lang="en-GB" dirty="0"/>
              <a:t> </a:t>
            </a:r>
          </a:p>
          <a:p>
            <a:r>
              <a:rPr lang="en-GB" dirty="0"/>
              <a:t>Biographic movie: </a:t>
            </a:r>
            <a:r>
              <a:rPr lang="en-GB" dirty="0">
                <a:hlinkClick r:id="rId4"/>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5"/>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6"/>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87290" y="3674293"/>
            <a:ext cx="7947510" cy="1754326"/>
          </a:xfrm>
          <a:prstGeom prst="rect">
            <a:avLst/>
          </a:prstGeom>
          <a:noFill/>
        </p:spPr>
        <p:txBody>
          <a:bodyPr wrap="square" rtlCol="0">
            <a:spAutoFit/>
          </a:bodyPr>
          <a:lstStyle/>
          <a:p>
            <a:r>
              <a:rPr lang="en-GB" dirty="0"/>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u="sng" dirty="0">
                <a:hlinkClick r:id="rId7"/>
              </a:rPr>
              <a:t>motorized pogo-stick</a:t>
            </a:r>
            <a:r>
              <a:rPr lang="en-GB" dirty="0"/>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3"/>
          <a:stretch>
            <a:fillRect/>
          </a:stretch>
        </p:blipFill>
        <p:spPr>
          <a:xfrm>
            <a:off x="201295" y="1939131"/>
            <a:ext cx="2933700" cy="4140200"/>
          </a:xfrm>
          <a:prstGeom prst="rect">
            <a:avLst/>
          </a:prstGeom>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spTree>
    <p:extLst>
      <p:ext uri="{BB962C8B-B14F-4D97-AF65-F5344CB8AC3E}">
        <p14:creationId xmlns:p14="http://schemas.microsoft.com/office/powerpoint/2010/main" val="220200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2"/>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517357"/>
            <a:ext cx="10536158"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3"/>
          <a:stretch>
            <a:fillRect/>
          </a:stretch>
        </p:blipFill>
        <p:spPr>
          <a:xfrm>
            <a:off x="180976" y="5154262"/>
            <a:ext cx="1114424" cy="1572736"/>
          </a:xfrm>
          <a:prstGeom prst="rect">
            <a:avLst/>
          </a:prstGeom>
        </p:spPr>
      </p:pic>
    </p:spTree>
    <p:extLst>
      <p:ext uri="{BB962C8B-B14F-4D97-AF65-F5344CB8AC3E}">
        <p14:creationId xmlns:p14="http://schemas.microsoft.com/office/powerpoint/2010/main" val="408601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2073</Words>
  <Application>Microsoft Macintosh PowerPoint</Application>
  <PresentationFormat>Widescreen</PresentationFormat>
  <Paragraphs>488</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Surprisal:  😳 🫢 😯 😲 😱 🤯</vt:lpstr>
      <vt:lpstr>Average Surprisal</vt:lpstr>
      <vt:lpstr>Average Surprisal = Shannon Entropy</vt:lpstr>
      <vt:lpstr>Average Surprisal = Shannon Entropy</vt:lpstr>
      <vt:lpstr>What will you Learn from this Talk?</vt:lpstr>
      <vt:lpstr>Data Compression</vt:lpstr>
      <vt:lpstr>Data Compression</vt:lpstr>
      <vt:lpstr>Proof: L &gt;= H( data distribution )</vt:lpstr>
      <vt:lpstr>Proof: L &lt;= H( data distribution )</vt:lpstr>
      <vt:lpstr>Proof: L &lt;= H( data distribution )</vt:lpstr>
      <vt:lpstr>Proof: L &lt;= H( data distribution )</vt:lpstr>
      <vt:lpstr>What will you Learn from this Talk?</vt:lpstr>
      <vt:lpstr>Joint Probability Distributions</vt:lpstr>
      <vt:lpstr>Joint Probability Distributions</vt:lpstr>
      <vt:lpstr>Joint Entropy and Mutual Information</vt:lpstr>
      <vt:lpstr>Noisy Channel</vt:lpstr>
      <vt:lpstr>Surviving a Binary Symmetric Channel (BSC)</vt:lpstr>
      <vt:lpstr>Hamming code</vt:lpstr>
      <vt:lpstr>Surviving Noisy Channels</vt:lpstr>
      <vt:lpstr>What have you learned from this talk?</vt:lpstr>
      <vt:lpstr>Main Contributions of Information Theory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12</cp:revision>
  <dcterms:created xsi:type="dcterms:W3CDTF">2022-07-19T09:38:59Z</dcterms:created>
  <dcterms:modified xsi:type="dcterms:W3CDTF">2022-07-20T15:45:55Z</dcterms:modified>
</cp:coreProperties>
</file>